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63" r:id="rId6"/>
    <p:sldId id="268" r:id="rId7"/>
    <p:sldId id="269" r:id="rId8"/>
    <p:sldId id="270" r:id="rId9"/>
    <p:sldId id="271" r:id="rId10"/>
    <p:sldId id="272" r:id="rId11"/>
    <p:sldId id="273" r:id="rId12"/>
    <p:sldId id="274" r:id="rId13"/>
    <p:sldId id="275" r:id="rId14"/>
    <p:sldId id="276" r:id="rId15"/>
    <p:sldId id="258" r:id="rId16"/>
    <p:sldId id="278" r:id="rId17"/>
    <p:sldId id="277" r:id="rId18"/>
    <p:sldId id="287" r:id="rId19"/>
    <p:sldId id="279" r:id="rId20"/>
    <p:sldId id="280" r:id="rId21"/>
    <p:sldId id="281" r:id="rId22"/>
    <p:sldId id="282" r:id="rId23"/>
    <p:sldId id="283" r:id="rId24"/>
    <p:sldId id="291" r:id="rId25"/>
    <p:sldId id="284" r:id="rId26"/>
    <p:sldId id="285" r:id="rId27"/>
    <p:sldId id="289" r:id="rId28"/>
    <p:sldId id="286" r:id="rId29"/>
    <p:sldId id="288"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D8BA8FF-0814-4626-AC10-CB5F64D72167}">
          <p14:sldIdLst>
            <p14:sldId id="256"/>
          </p14:sldIdLst>
        </p14:section>
        <p14:section name="Section sans titre" id="{93C24EAD-9A3C-4B63-97FD-0AD6618EC3A9}">
          <p14:sldIdLst>
            <p14:sldId id="263"/>
            <p14:sldId id="268"/>
            <p14:sldId id="269"/>
            <p14:sldId id="270"/>
            <p14:sldId id="271"/>
            <p14:sldId id="272"/>
            <p14:sldId id="273"/>
            <p14:sldId id="274"/>
            <p14:sldId id="275"/>
            <p14:sldId id="276"/>
            <p14:sldId id="258"/>
            <p14:sldId id="278"/>
            <p14:sldId id="277"/>
            <p14:sldId id="287"/>
            <p14:sldId id="279"/>
            <p14:sldId id="280"/>
            <p14:sldId id="281"/>
            <p14:sldId id="282"/>
            <p14:sldId id="283"/>
            <p14:sldId id="291"/>
            <p14:sldId id="284"/>
            <p14:sldId id="285"/>
            <p14:sldId id="289"/>
            <p14:sldId id="286"/>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3DBE9-ED73-4CE0-89C7-2F253C084451}" v="1" dt="2023-11-23T12:18:21.891"/>
    <p1510:client id="{37DB5A1C-116E-49BC-92F6-CE5CE22A6861}" v="389" dt="2023-11-23T13:17:16.55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6129" autoAdjust="0"/>
  </p:normalViewPr>
  <p:slideViewPr>
    <p:cSldViewPr>
      <p:cViewPr varScale="1">
        <p:scale>
          <a:sx n="53" d="100"/>
          <a:sy n="53" d="100"/>
        </p:scale>
        <p:origin x="1195"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orat TANO" userId="bd84f12f-93b2-4351-a342-e67c3563f541" providerId="ADAL" clId="{37DB5A1C-116E-49BC-92F6-CE5CE22A6861}"/>
    <pc:docChg chg="undo custSel addSld delSld modSld modSection">
      <pc:chgData name="Honorat TANO" userId="bd84f12f-93b2-4351-a342-e67c3563f541" providerId="ADAL" clId="{37DB5A1C-116E-49BC-92F6-CE5CE22A6861}" dt="2023-11-23T13:17:16.556" v="388" actId="20577"/>
      <pc:docMkLst>
        <pc:docMk/>
      </pc:docMkLst>
      <pc:sldChg chg="modSp">
        <pc:chgData name="Honorat TANO" userId="bd84f12f-93b2-4351-a342-e67c3563f541" providerId="ADAL" clId="{37DB5A1C-116E-49BC-92F6-CE5CE22A6861}" dt="2023-11-23T12:20:02.352" v="151" actId="20577"/>
        <pc:sldMkLst>
          <pc:docMk/>
          <pc:sldMk cId="0" sldId="256"/>
        </pc:sldMkLst>
        <pc:spChg chg="mod">
          <ac:chgData name="Honorat TANO" userId="bd84f12f-93b2-4351-a342-e67c3563f541" providerId="ADAL" clId="{37DB5A1C-116E-49BC-92F6-CE5CE22A6861}" dt="2023-11-23T12:20:02.352" v="151" actId="20577"/>
          <ac:spMkLst>
            <pc:docMk/>
            <pc:sldMk cId="0" sldId="256"/>
            <ac:spMk id="2" creationId="{00000000-0000-0000-0000-000000000000}"/>
          </ac:spMkLst>
        </pc:spChg>
      </pc:sldChg>
      <pc:sldChg chg="modSp">
        <pc:chgData name="Honorat TANO" userId="bd84f12f-93b2-4351-a342-e67c3563f541" providerId="ADAL" clId="{37DB5A1C-116E-49BC-92F6-CE5CE22A6861}" dt="2023-11-23T13:17:16.556" v="388" actId="20577"/>
        <pc:sldMkLst>
          <pc:docMk/>
          <pc:sldMk cId="0" sldId="263"/>
        </pc:sldMkLst>
        <pc:spChg chg="mod">
          <ac:chgData name="Honorat TANO" userId="bd84f12f-93b2-4351-a342-e67c3563f541" providerId="ADAL" clId="{37DB5A1C-116E-49BC-92F6-CE5CE22A6861}" dt="2023-11-23T13:17:16.556" v="388" actId="20577"/>
          <ac:spMkLst>
            <pc:docMk/>
            <pc:sldMk cId="0" sldId="263"/>
            <ac:spMk id="3" creationId="{00000000-0000-0000-0000-000000000000}"/>
          </ac:spMkLst>
        </pc:spChg>
      </pc:sldChg>
      <pc:sldChg chg="modSp">
        <pc:chgData name="Honorat TANO" userId="bd84f12f-93b2-4351-a342-e67c3563f541" providerId="ADAL" clId="{37DB5A1C-116E-49BC-92F6-CE5CE22A6861}" dt="2023-11-23T13:15:56.391" v="376" actId="27636"/>
        <pc:sldMkLst>
          <pc:docMk/>
          <pc:sldMk cId="2445518986" sldId="288"/>
        </pc:sldMkLst>
        <pc:spChg chg="mod">
          <ac:chgData name="Honorat TANO" userId="bd84f12f-93b2-4351-a342-e67c3563f541" providerId="ADAL" clId="{37DB5A1C-116E-49BC-92F6-CE5CE22A6861}" dt="2023-11-23T13:15:56.391" v="376" actId="27636"/>
          <ac:spMkLst>
            <pc:docMk/>
            <pc:sldMk cId="2445518986" sldId="288"/>
            <ac:spMk id="3" creationId="{A0F4C210-DFC3-4016-8A6B-D580DD3B05C6}"/>
          </ac:spMkLst>
        </pc:spChg>
      </pc:sldChg>
      <pc:sldChg chg="addSp delSp modSp add mod setBg">
        <pc:chgData name="Honorat TANO" userId="bd84f12f-93b2-4351-a342-e67c3563f541" providerId="ADAL" clId="{37DB5A1C-116E-49BC-92F6-CE5CE22A6861}" dt="2023-11-23T13:13:21.710" v="351" actId="20577"/>
        <pc:sldMkLst>
          <pc:docMk/>
          <pc:sldMk cId="460842356" sldId="289"/>
        </pc:sldMkLst>
        <pc:spChg chg="mod">
          <ac:chgData name="Honorat TANO" userId="bd84f12f-93b2-4351-a342-e67c3563f541" providerId="ADAL" clId="{37DB5A1C-116E-49BC-92F6-CE5CE22A6861}" dt="2023-11-23T13:13:21.710" v="351" actId="20577"/>
          <ac:spMkLst>
            <pc:docMk/>
            <pc:sldMk cId="460842356" sldId="289"/>
            <ac:spMk id="2" creationId="{84EB9F2A-DAC7-4A3F-8A35-2DF7CA5808D5}"/>
          </ac:spMkLst>
        </pc:spChg>
        <pc:spChg chg="del">
          <ac:chgData name="Honorat TANO" userId="bd84f12f-93b2-4351-a342-e67c3563f541" providerId="ADAL" clId="{37DB5A1C-116E-49BC-92F6-CE5CE22A6861}" dt="2023-11-23T12:22:28.637" v="179"/>
          <ac:spMkLst>
            <pc:docMk/>
            <pc:sldMk cId="460842356" sldId="289"/>
            <ac:spMk id="3" creationId="{4070BACB-D307-4A69-ACD8-32E28C844622}"/>
          </ac:spMkLst>
        </pc:spChg>
        <pc:spChg chg="add del mod">
          <ac:chgData name="Honorat TANO" userId="bd84f12f-93b2-4351-a342-e67c3563f541" providerId="ADAL" clId="{37DB5A1C-116E-49BC-92F6-CE5CE22A6861}" dt="2023-11-23T13:11:25.582" v="344"/>
          <ac:spMkLst>
            <pc:docMk/>
            <pc:sldMk cId="460842356" sldId="289"/>
            <ac:spMk id="4" creationId="{8282C022-86A8-4457-A613-014ADB92F6C9}"/>
          </ac:spMkLst>
        </pc:spChg>
        <pc:spChg chg="add del mod">
          <ac:chgData name="Honorat TANO" userId="bd84f12f-93b2-4351-a342-e67c3563f541" providerId="ADAL" clId="{37DB5A1C-116E-49BC-92F6-CE5CE22A6861}" dt="2023-11-23T12:24:38.979" v="195"/>
          <ac:spMkLst>
            <pc:docMk/>
            <pc:sldMk cId="460842356" sldId="289"/>
            <ac:spMk id="6" creationId="{E318CEA8-DB2B-4D89-AF5E-0D71159093ED}"/>
          </ac:spMkLst>
        </pc:spChg>
        <pc:spChg chg="add del mod">
          <ac:chgData name="Honorat TANO" userId="bd84f12f-93b2-4351-a342-e67c3563f541" providerId="ADAL" clId="{37DB5A1C-116E-49BC-92F6-CE5CE22A6861}" dt="2023-11-23T12:27:01.613" v="209" actId="478"/>
          <ac:spMkLst>
            <pc:docMk/>
            <pc:sldMk cId="460842356" sldId="289"/>
            <ac:spMk id="9" creationId="{239F1A92-7A2A-4DF0-8B33-23B7242AA02B}"/>
          </ac:spMkLst>
        </pc:spChg>
        <pc:spChg chg="add">
          <ac:chgData name="Honorat TANO" userId="bd84f12f-93b2-4351-a342-e67c3563f541" providerId="ADAL" clId="{37DB5A1C-116E-49BC-92F6-CE5CE22A6861}" dt="2023-11-23T13:11:58.287" v="345" actId="26606"/>
          <ac:spMkLst>
            <pc:docMk/>
            <pc:sldMk cId="460842356" sldId="289"/>
            <ac:spMk id="10" creationId="{C05CBC3C-2E5A-4839-8B9B-2E5A6ADF0F58}"/>
          </ac:spMkLst>
        </pc:spChg>
        <pc:spChg chg="add">
          <ac:chgData name="Honorat TANO" userId="bd84f12f-93b2-4351-a342-e67c3563f541" providerId="ADAL" clId="{37DB5A1C-116E-49BC-92F6-CE5CE22A6861}" dt="2023-11-23T13:11:58.287" v="345" actId="26606"/>
          <ac:spMkLst>
            <pc:docMk/>
            <pc:sldMk cId="460842356" sldId="289"/>
            <ac:spMk id="12" creationId="{DB5B423A-57CC-4C58-AA26-8E2E862B03A0}"/>
          </ac:spMkLst>
        </pc:spChg>
        <pc:graphicFrameChg chg="add del mod modGraphic">
          <ac:chgData name="Honorat TANO" userId="bd84f12f-93b2-4351-a342-e67c3563f541" providerId="ADAL" clId="{37DB5A1C-116E-49BC-92F6-CE5CE22A6861}" dt="2023-11-23T12:24:32.149" v="194" actId="478"/>
          <ac:graphicFrameMkLst>
            <pc:docMk/>
            <pc:sldMk cId="460842356" sldId="289"/>
            <ac:graphicFrameMk id="4" creationId="{8241C6FF-9C01-4C9A-A94A-FAAF82B1D7EA}"/>
          </ac:graphicFrameMkLst>
        </pc:graphicFrameChg>
        <pc:graphicFrameChg chg="add mod">
          <ac:chgData name="Honorat TANO" userId="bd84f12f-93b2-4351-a342-e67c3563f541" providerId="ADAL" clId="{37DB5A1C-116E-49BC-92F6-CE5CE22A6861}" dt="2023-11-23T13:11:58.287" v="345" actId="26606"/>
          <ac:graphicFrameMkLst>
            <pc:docMk/>
            <pc:sldMk cId="460842356" sldId="289"/>
            <ac:graphicFrameMk id="5" creationId="{9AB2B98F-B0C1-4E00-B627-EE9FE05FBDF8}"/>
          </ac:graphicFrameMkLst>
        </pc:graphicFrameChg>
        <pc:graphicFrameChg chg="add del mod modGraphic">
          <ac:chgData name="Honorat TANO" userId="bd84f12f-93b2-4351-a342-e67c3563f541" providerId="ADAL" clId="{37DB5A1C-116E-49BC-92F6-CE5CE22A6861}" dt="2023-11-23T13:09:08.652" v="343" actId="478"/>
          <ac:graphicFrameMkLst>
            <pc:docMk/>
            <pc:sldMk cId="460842356" sldId="289"/>
            <ac:graphicFrameMk id="7" creationId="{CE226234-59B6-469C-A5DA-D2EC9D91E479}"/>
          </ac:graphicFrameMkLst>
        </pc:graphicFrameChg>
      </pc:sldChg>
      <pc:sldChg chg="addSp delSp add del">
        <pc:chgData name="Honorat TANO" userId="bd84f12f-93b2-4351-a342-e67c3563f541" providerId="ADAL" clId="{37DB5A1C-116E-49BC-92F6-CE5CE22A6861}" dt="2023-11-23T13:12:26.371" v="346" actId="2696"/>
        <pc:sldMkLst>
          <pc:docMk/>
          <pc:sldMk cId="136730611" sldId="290"/>
        </pc:sldMkLst>
        <pc:graphicFrameChg chg="add del">
          <ac:chgData name="Honorat TANO" userId="bd84f12f-93b2-4351-a342-e67c3563f541" providerId="ADAL" clId="{37DB5A1C-116E-49BC-92F6-CE5CE22A6861}" dt="2023-11-23T12:26:11.226" v="207"/>
          <ac:graphicFrameMkLst>
            <pc:docMk/>
            <pc:sldMk cId="136730611" sldId="290"/>
            <ac:graphicFrameMk id="2" creationId="{074495A6-17CC-48F3-AAC8-CBE74CA98019}"/>
          </ac:graphicFrameMkLst>
        </pc:graphicFrameChg>
      </pc:sldChg>
      <pc:sldChg chg="addSp delSp modSp add mod setBg">
        <pc:chgData name="Honorat TANO" userId="bd84f12f-93b2-4351-a342-e67c3563f541" providerId="ADAL" clId="{37DB5A1C-116E-49BC-92F6-CE5CE22A6861}" dt="2023-11-23T13:08:33.592" v="342" actId="26606"/>
        <pc:sldMkLst>
          <pc:docMk/>
          <pc:sldMk cId="2593424384" sldId="291"/>
        </pc:sldMkLst>
        <pc:spChg chg="mod">
          <ac:chgData name="Honorat TANO" userId="bd84f12f-93b2-4351-a342-e67c3563f541" providerId="ADAL" clId="{37DB5A1C-116E-49BC-92F6-CE5CE22A6861}" dt="2023-11-23T13:08:33.592" v="342" actId="26606"/>
          <ac:spMkLst>
            <pc:docMk/>
            <pc:sldMk cId="2593424384" sldId="291"/>
            <ac:spMk id="2" creationId="{7BB8E9D8-B812-4A1B-BF2E-25023CE82362}"/>
          </ac:spMkLst>
        </pc:spChg>
        <pc:spChg chg="add del">
          <ac:chgData name="Honorat TANO" userId="bd84f12f-93b2-4351-a342-e67c3563f541" providerId="ADAL" clId="{37DB5A1C-116E-49BC-92F6-CE5CE22A6861}" dt="2023-11-23T13:07:57.058" v="335"/>
          <ac:spMkLst>
            <pc:docMk/>
            <pc:sldMk cId="2593424384" sldId="291"/>
            <ac:spMk id="3" creationId="{AB9DB02A-084A-4C39-B252-394B5BB631D5}"/>
          </ac:spMkLst>
        </pc:spChg>
        <pc:spChg chg="mod">
          <ac:chgData name="Honorat TANO" userId="bd84f12f-93b2-4351-a342-e67c3563f541" providerId="ADAL" clId="{37DB5A1C-116E-49BC-92F6-CE5CE22A6861}" dt="2023-11-23T13:08:33.592" v="342" actId="26606"/>
          <ac:spMkLst>
            <pc:docMk/>
            <pc:sldMk cId="2593424384" sldId="291"/>
            <ac:spMk id="4" creationId="{CEFF4ABA-14F0-4F8A-BE99-4ED80A2F2375}"/>
          </ac:spMkLst>
        </pc:spChg>
        <pc:spChg chg="add del mod">
          <ac:chgData name="Honorat TANO" userId="bd84f12f-93b2-4351-a342-e67c3563f541" providerId="ADAL" clId="{37DB5A1C-116E-49BC-92F6-CE5CE22A6861}" dt="2023-11-23T13:07:45.878" v="334"/>
          <ac:spMkLst>
            <pc:docMk/>
            <pc:sldMk cId="2593424384" sldId="291"/>
            <ac:spMk id="7" creationId="{FD3AE77C-0CEC-400C-959C-317D571DDA11}"/>
          </ac:spMkLst>
        </pc:spChg>
        <pc:spChg chg="add del">
          <ac:chgData name="Honorat TANO" userId="bd84f12f-93b2-4351-a342-e67c3563f541" providerId="ADAL" clId="{37DB5A1C-116E-49BC-92F6-CE5CE22A6861}" dt="2023-11-23T13:08:33.592" v="342" actId="26606"/>
          <ac:spMkLst>
            <pc:docMk/>
            <pc:sldMk cId="2593424384" sldId="291"/>
            <ac:spMk id="13" creationId="{9B7AD9F6-8CE7-4299-8FC6-328F4DCD3FF9}"/>
          </ac:spMkLst>
        </pc:spChg>
        <pc:spChg chg="add del">
          <ac:chgData name="Honorat TANO" userId="bd84f12f-93b2-4351-a342-e67c3563f541" providerId="ADAL" clId="{37DB5A1C-116E-49BC-92F6-CE5CE22A6861}" dt="2023-11-23T13:08:33.592" v="342" actId="26606"/>
          <ac:spMkLst>
            <pc:docMk/>
            <pc:sldMk cId="2593424384" sldId="291"/>
            <ac:spMk id="15" creationId="{F49775AF-8896-43EE-92C6-83497D6DC56F}"/>
          </ac:spMkLst>
        </pc:spChg>
        <pc:spChg chg="add">
          <ac:chgData name="Honorat TANO" userId="bd84f12f-93b2-4351-a342-e67c3563f541" providerId="ADAL" clId="{37DB5A1C-116E-49BC-92F6-CE5CE22A6861}" dt="2023-11-23T13:08:33.592" v="342" actId="26606"/>
          <ac:spMkLst>
            <pc:docMk/>
            <pc:sldMk cId="2593424384" sldId="291"/>
            <ac:spMk id="20" creationId="{4D4677D2-D5AC-4CF9-9EED-2B89D0A1C212}"/>
          </ac:spMkLst>
        </pc:spChg>
        <pc:spChg chg="add">
          <ac:chgData name="Honorat TANO" userId="bd84f12f-93b2-4351-a342-e67c3563f541" providerId="ADAL" clId="{37DB5A1C-116E-49BC-92F6-CE5CE22A6861}" dt="2023-11-23T13:08:33.592" v="342" actId="26606"/>
          <ac:spMkLst>
            <pc:docMk/>
            <pc:sldMk cId="2593424384" sldId="291"/>
            <ac:spMk id="22" creationId="{C6D54F7E-825A-4BBA-815F-35CCA8B97786}"/>
          </ac:spMkLst>
        </pc:spChg>
        <pc:picChg chg="add mod ord">
          <ac:chgData name="Honorat TANO" userId="bd84f12f-93b2-4351-a342-e67c3563f541" providerId="ADAL" clId="{37DB5A1C-116E-49BC-92F6-CE5CE22A6861}" dt="2023-11-23T13:08:33.592" v="342" actId="26606"/>
          <ac:picMkLst>
            <pc:docMk/>
            <pc:sldMk cId="2593424384" sldId="291"/>
            <ac:picMk id="8" creationId="{B130F689-E7FA-4EDA-89A9-180EABF06584}"/>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79CA7-516C-4641-A08E-1CCA8F8F7263}" type="datetimeFigureOut">
              <a:rPr lang="fr-FR" smtClean="0"/>
              <a:pPr/>
              <a:t>23/11/2023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B6BB2-FBB5-41CB-BE3B-CBBAACB1039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70B6BB2-FBB5-41CB-BE3B-CBBAACB10395}"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B33F3DA-DDA9-4BF1-8954-1240C77BF811}"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B352AE-2AEC-40F4-8F2F-BA8B2D8A17A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33F3DA-DDA9-4BF1-8954-1240C77BF811}"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B352AE-2AEC-40F4-8F2F-BA8B2D8A17A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33F3DA-DDA9-4BF1-8954-1240C77BF811}"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B352AE-2AEC-40F4-8F2F-BA8B2D8A17A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B33F3DA-DDA9-4BF1-8954-1240C77BF811}"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B352AE-2AEC-40F4-8F2F-BA8B2D8A17A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B33F3DA-DDA9-4BF1-8954-1240C77BF811}" type="datetimeFigureOut">
              <a:rPr lang="fr-FR" smtClean="0"/>
              <a:pPr/>
              <a:t>23/11/2023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B352AE-2AEC-40F4-8F2F-BA8B2D8A17A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B33F3DA-DDA9-4BF1-8954-1240C77BF811}" type="datetimeFigureOut">
              <a:rPr lang="fr-FR" smtClean="0"/>
              <a:pPr/>
              <a:t>23/11/2023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B352AE-2AEC-40F4-8F2F-BA8B2D8A17A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B33F3DA-DDA9-4BF1-8954-1240C77BF811}" type="datetimeFigureOut">
              <a:rPr lang="fr-FR" smtClean="0"/>
              <a:pPr/>
              <a:t>23/11/2023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B352AE-2AEC-40F4-8F2F-BA8B2D8A17A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1B33F3DA-DDA9-4BF1-8954-1240C77BF811}" type="datetimeFigureOut">
              <a:rPr lang="fr-FR" smtClean="0"/>
              <a:pPr/>
              <a:t>23/11/2023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B352AE-2AEC-40F4-8F2F-BA8B2D8A17A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B33F3DA-DDA9-4BF1-8954-1240C77BF811}" type="datetimeFigureOut">
              <a:rPr lang="fr-FR" smtClean="0"/>
              <a:pPr/>
              <a:t>23/11/2023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B352AE-2AEC-40F4-8F2F-BA8B2D8A17A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B33F3DA-DDA9-4BF1-8954-1240C77BF811}" type="datetimeFigureOut">
              <a:rPr lang="fr-FR" smtClean="0"/>
              <a:pPr/>
              <a:t>23/11/2023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B352AE-2AEC-40F4-8F2F-BA8B2D8A17A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B33F3DA-DDA9-4BF1-8954-1240C77BF811}" type="datetimeFigureOut">
              <a:rPr lang="fr-FR" smtClean="0"/>
              <a:pPr/>
              <a:t>23/11/2023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B352AE-2AEC-40F4-8F2F-BA8B2D8A17A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3F3DA-DDA9-4BF1-8954-1240C77BF811}" type="datetimeFigureOut">
              <a:rPr lang="fr-FR" smtClean="0"/>
              <a:pPr/>
              <a:t>23/11/2023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352AE-2AEC-40F4-8F2F-BA8B2D8A17A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doc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f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dell\Desktop\AG RSMMS TUNIS JUILLET\PCSM CI TUNIS 2019\PANNEAUX\DAloa Carrefour CHU Hopital central (1).jpg"/>
          <p:cNvPicPr>
            <a:picLocks noChangeAspect="1" noChangeArrowheads="1"/>
          </p:cNvPicPr>
          <p:nvPr/>
        </p:nvPicPr>
        <p:blipFill>
          <a:blip r:embed="rId3" cstate="print"/>
          <a:srcRect/>
          <a:stretch>
            <a:fillRect/>
          </a:stretch>
        </p:blipFill>
        <p:spPr bwMode="auto">
          <a:xfrm>
            <a:off x="107504" y="188640"/>
            <a:ext cx="8928992" cy="6624736"/>
          </a:xfrm>
          <a:prstGeom prst="rect">
            <a:avLst/>
          </a:prstGeom>
          <a:noFill/>
        </p:spPr>
      </p:pic>
      <p:sp>
        <p:nvSpPr>
          <p:cNvPr id="2" name="Titre 1"/>
          <p:cNvSpPr>
            <a:spLocks noGrp="1"/>
          </p:cNvSpPr>
          <p:nvPr>
            <p:ph type="ctrTitle"/>
          </p:nvPr>
        </p:nvSpPr>
        <p:spPr>
          <a:xfrm>
            <a:off x="323528" y="116631"/>
            <a:ext cx="8640960" cy="936105"/>
          </a:xfrm>
        </p:spPr>
        <p:txBody>
          <a:bodyPr>
            <a:noAutofit/>
          </a:bodyPr>
          <a:lstStyle/>
          <a:p>
            <a:r>
              <a:rPr lang="fr-FR" sz="2400" b="1" dirty="0">
                <a:solidFill>
                  <a:srgbClr val="FFC000"/>
                </a:solidFill>
              </a:rPr>
              <a:t>ASSEMBLEE GENERALE RSMMS ITALIE 2O23</a:t>
            </a:r>
          </a:p>
        </p:txBody>
      </p:sp>
      <p:sp>
        <p:nvSpPr>
          <p:cNvPr id="8" name="Titre 1"/>
          <p:cNvSpPr txBox="1">
            <a:spLocks/>
          </p:cNvSpPr>
          <p:nvPr/>
        </p:nvSpPr>
        <p:spPr>
          <a:xfrm>
            <a:off x="475928" y="1268760"/>
            <a:ext cx="5752256" cy="2520280"/>
          </a:xfrm>
          <a:prstGeom prst="rect">
            <a:avLst/>
          </a:prstGeom>
        </p:spPr>
        <p:txBody>
          <a:bodyPr vert="horz" lIns="91440" tIns="45720" rIns="91440" bIns="45720" rtlCol="0" anchor="ctr">
            <a:noAutofit/>
          </a:bodyPr>
          <a:lstStyle/>
          <a:p>
            <a:pPr>
              <a:spcBef>
                <a:spcPct val="0"/>
              </a:spcBef>
              <a:defRPr/>
            </a:pPr>
            <a:br>
              <a:rPr kumimoji="0" lang="fr-FR" sz="3200" b="0" i="0" u="none" strike="noStrike" kern="1200" cap="none" spc="0" normalizeH="0" baseline="0" noProof="0" dirty="0">
                <a:ln>
                  <a:noFill/>
                </a:ln>
                <a:solidFill>
                  <a:schemeClr val="accent6">
                    <a:lumMod val="75000"/>
                  </a:schemeClr>
                </a:solidFill>
                <a:effectLst/>
                <a:uLnTx/>
                <a:uFillTx/>
                <a:latin typeface="+mj-lt"/>
                <a:ea typeface="+mj-ea"/>
                <a:cs typeface="+mj-cs"/>
              </a:rPr>
            </a:br>
            <a:r>
              <a:rPr lang="fr-CI" sz="2800" b="1" dirty="0">
                <a:solidFill>
                  <a:srgbClr val="00B050"/>
                </a:solidFill>
              </a:rPr>
              <a:t>Le système syndical : organisation, garanties et protection des travailleurs migrants, services offerts, outils de travail, réponses aux besoins de la population migrante</a:t>
            </a:r>
            <a:endParaRPr lang="fr-CI" sz="2800" dirty="0">
              <a:solidFill>
                <a:srgbClr val="00B050"/>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br>
              <a:rPr kumimoji="0" lang="fr-FR" sz="3200" b="0" i="0" u="none" strike="noStrike" kern="1200" cap="none" spc="0" normalizeH="0" baseline="0" noProof="0" dirty="0">
                <a:ln>
                  <a:noFill/>
                </a:ln>
                <a:solidFill>
                  <a:schemeClr val="accent6">
                    <a:lumMod val="75000"/>
                  </a:schemeClr>
                </a:solidFill>
                <a:effectLst/>
                <a:uLnTx/>
                <a:uFillTx/>
                <a:latin typeface="+mj-lt"/>
                <a:ea typeface="+mj-ea"/>
                <a:cs typeface="+mj-cs"/>
              </a:rPr>
            </a:br>
            <a:endParaRPr kumimoji="0" lang="fr-FR" sz="32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pic>
        <p:nvPicPr>
          <p:cNvPr id="9" name="Image 8" descr="LOGO PCSM-CI 3"/>
          <p:cNvPicPr/>
          <p:nvPr/>
        </p:nvPicPr>
        <p:blipFill>
          <a:blip r:embed="rId4" cstate="print"/>
          <a:srcRect/>
          <a:stretch>
            <a:fillRect/>
          </a:stretch>
        </p:blipFill>
        <p:spPr bwMode="auto">
          <a:xfrm>
            <a:off x="107504" y="4941168"/>
            <a:ext cx="1584176" cy="1728192"/>
          </a:xfrm>
          <a:prstGeom prst="rect">
            <a:avLst/>
          </a:prstGeom>
          <a:noFill/>
          <a:ln w="9525">
            <a:noFill/>
            <a:miter lim="800000"/>
            <a:headEnd/>
            <a:tailEnd/>
          </a:ln>
        </p:spPr>
      </p:pic>
      <p:pic>
        <p:nvPicPr>
          <p:cNvPr id="10" name="Image 9"/>
          <p:cNvPicPr/>
          <p:nvPr/>
        </p:nvPicPr>
        <p:blipFill>
          <a:blip r:embed="rId5" cstate="print">
            <a:extLst>
              <a:ext uri="{28A0092B-C50C-407E-A947-70E740481C1C}">
                <a14:useLocalDpi xmlns:a14="http://schemas.microsoft.com/office/drawing/2010/main" val="0"/>
              </a:ext>
            </a:extLst>
          </a:blip>
          <a:stretch>
            <a:fillRect/>
          </a:stretch>
        </p:blipFill>
        <p:spPr>
          <a:xfrm>
            <a:off x="1763688" y="4941168"/>
            <a:ext cx="1584176" cy="1728192"/>
          </a:xfrm>
          <a:prstGeom prst="rect">
            <a:avLst/>
          </a:prstGeom>
        </p:spPr>
      </p:pic>
      <p:pic>
        <p:nvPicPr>
          <p:cNvPr id="11" name="Image 10" descr="FES Log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4941168"/>
            <a:ext cx="1656184" cy="1728192"/>
          </a:xfrm>
          <a:prstGeom prst="rect">
            <a:avLst/>
          </a:prstGeom>
          <a:noFill/>
          <a:ln>
            <a:noFill/>
          </a:ln>
        </p:spPr>
      </p:pic>
      <p:pic>
        <p:nvPicPr>
          <p:cNvPr id="12" name="Picture 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4941168"/>
            <a:ext cx="1584176" cy="1728192"/>
          </a:xfrm>
          <a:prstGeom prst="rect">
            <a:avLst/>
          </a:prstGeom>
          <a:noFill/>
          <a:ln>
            <a:noFill/>
          </a:ln>
        </p:spPr>
      </p:pic>
      <p:pic>
        <p:nvPicPr>
          <p:cNvPr id="13" name="Image 12" descr="Nexus Emilia Romagna per i diritti, per il lavoro">
            <a:extLst>
              <a:ext uri="{FF2B5EF4-FFF2-40B4-BE49-F238E27FC236}">
                <a16:creationId xmlns:a16="http://schemas.microsoft.com/office/drawing/2014/main" id="{B6304D77-2192-4132-9AC8-41BF2331DCA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956824" y="5767045"/>
            <a:ext cx="1783080" cy="883920"/>
          </a:xfrm>
          <a:prstGeom prst="rect">
            <a:avLst/>
          </a:prstGeom>
          <a:noFill/>
          <a:ln>
            <a:noFill/>
          </a:ln>
        </p:spPr>
      </p:pic>
      <p:pic>
        <p:nvPicPr>
          <p:cNvPr id="14" name="Afbeelding 2" descr="G:\Logos\Logos Belgique\IFSI-ISVI\logo ISVI.png">
            <a:extLst>
              <a:ext uri="{FF2B5EF4-FFF2-40B4-BE49-F238E27FC236}">
                <a16:creationId xmlns:a16="http://schemas.microsoft.com/office/drawing/2014/main" id="{5266DBD0-38FB-4937-976B-A42988ADBD4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210688" y="5061709"/>
            <a:ext cx="1318895" cy="542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BDD83-A0F3-4D7D-A97D-68CE1A0E79E7}"/>
              </a:ext>
            </a:extLst>
          </p:cNvPr>
          <p:cNvSpPr>
            <a:spLocks noGrp="1"/>
          </p:cNvSpPr>
          <p:nvPr>
            <p:ph type="title"/>
          </p:nvPr>
        </p:nvSpPr>
        <p:spPr>
          <a:xfrm>
            <a:off x="457200" y="274638"/>
            <a:ext cx="8229600" cy="778098"/>
          </a:xfrm>
        </p:spPr>
        <p:txBody>
          <a:bodyPr/>
          <a:lstStyle/>
          <a:p>
            <a:r>
              <a:rPr lang="fr-FR" b="1" dirty="0">
                <a:solidFill>
                  <a:schemeClr val="accent2"/>
                </a:solidFill>
                <a:latin typeface="+mn-lt"/>
              </a:rPr>
              <a:t>Réponse syndicale</a:t>
            </a:r>
            <a:endParaRPr lang="fr-CI" dirty="0">
              <a:latin typeface="+mn-lt"/>
            </a:endParaRPr>
          </a:p>
        </p:txBody>
      </p:sp>
      <p:sp>
        <p:nvSpPr>
          <p:cNvPr id="3" name="Espace réservé du contenu 2">
            <a:extLst>
              <a:ext uri="{FF2B5EF4-FFF2-40B4-BE49-F238E27FC236}">
                <a16:creationId xmlns:a16="http://schemas.microsoft.com/office/drawing/2014/main" id="{E9346907-F35D-4022-A17F-0ABD15B4C526}"/>
              </a:ext>
            </a:extLst>
          </p:cNvPr>
          <p:cNvSpPr>
            <a:spLocks noGrp="1"/>
          </p:cNvSpPr>
          <p:nvPr>
            <p:ph idx="1"/>
          </p:nvPr>
        </p:nvSpPr>
        <p:spPr>
          <a:xfrm>
            <a:off x="457200" y="1268760"/>
            <a:ext cx="8229600" cy="5112568"/>
          </a:xfrm>
        </p:spPr>
        <p:txBody>
          <a:bodyPr>
            <a:normAutofit fontScale="77500" lnSpcReduction="20000"/>
          </a:bodyPr>
          <a:lstStyle/>
          <a:p>
            <a:pPr marL="0" lvl="0" indent="0">
              <a:buNone/>
            </a:pPr>
            <a:r>
              <a:rPr lang="fr-FR" b="1" dirty="0">
                <a:solidFill>
                  <a:srgbClr val="7030A0"/>
                </a:solidFill>
              </a:rPr>
              <a:t>MIGRATION = MARCHE DU TRAVAIL</a:t>
            </a:r>
          </a:p>
          <a:p>
            <a:pPr marL="0" indent="0">
              <a:buNone/>
            </a:pPr>
            <a:r>
              <a:rPr lang="fr-FR" dirty="0">
                <a:solidFill>
                  <a:srgbClr val="7030A0"/>
                </a:solidFill>
              </a:rPr>
              <a:t>Pour les centrales syndicales, l’emploi, n’est pas toute activité qui permet d’avoir un gain, mais plutôt toute activité pérenne et durable qui permet à celui qui l’exerce de subvenir à ses besoins et à ceux de sa famille. L’emploi doit être décent (permettre au travailleur de s’épanouir) et durable. Tout emploi précaire et éphémère, sans sécurité sociale, sans déclaration ouvrant droit à pension, sans bulletin de salaire n’est pas un.</a:t>
            </a:r>
          </a:p>
          <a:p>
            <a:pPr>
              <a:buFont typeface="Wingdings" panose="05000000000000000000" pitchFamily="2" charset="2"/>
              <a:buChar char="§"/>
            </a:pPr>
            <a:r>
              <a:rPr lang="fr-FR" dirty="0">
                <a:solidFill>
                  <a:srgbClr val="7030A0"/>
                </a:solidFill>
              </a:rPr>
              <a:t>Taux  brut de non Ivoirien en activité, </a:t>
            </a:r>
            <a:r>
              <a:rPr lang="fr-FR" b="1" dirty="0">
                <a:solidFill>
                  <a:srgbClr val="FFC000"/>
                </a:solidFill>
              </a:rPr>
              <a:t>60%</a:t>
            </a:r>
            <a:r>
              <a:rPr lang="fr-FR" dirty="0">
                <a:solidFill>
                  <a:srgbClr val="FFC000"/>
                </a:solidFill>
              </a:rPr>
              <a:t> </a:t>
            </a:r>
            <a:r>
              <a:rPr lang="fr-FR" dirty="0">
                <a:solidFill>
                  <a:srgbClr val="7030A0"/>
                </a:solidFill>
              </a:rPr>
              <a:t>(AGEPE 2014): </a:t>
            </a:r>
          </a:p>
          <a:p>
            <a:pPr marL="0" indent="0">
              <a:buNone/>
            </a:pPr>
            <a:r>
              <a:rPr lang="fr-FR" dirty="0">
                <a:solidFill>
                  <a:srgbClr val="7030A0"/>
                </a:solidFill>
              </a:rPr>
              <a:t>           5 490 222 * 60% = 3 294 133</a:t>
            </a:r>
          </a:p>
          <a:p>
            <a:pPr>
              <a:buFont typeface="Wingdings" panose="05000000000000000000" pitchFamily="2" charset="2"/>
              <a:buChar char="§"/>
            </a:pPr>
            <a:r>
              <a:rPr lang="fr-FR" dirty="0">
                <a:solidFill>
                  <a:srgbClr val="7030A0"/>
                </a:solidFill>
              </a:rPr>
              <a:t>Visa contrat de travail délivré secteur formel (AGEPE 2014): 3 463, soit </a:t>
            </a:r>
            <a:r>
              <a:rPr lang="fr-FR" b="1" dirty="0">
                <a:solidFill>
                  <a:srgbClr val="FFC000"/>
                </a:solidFill>
              </a:rPr>
              <a:t>0,105%</a:t>
            </a:r>
            <a:r>
              <a:rPr lang="fr-FR" dirty="0">
                <a:solidFill>
                  <a:srgbClr val="7030A0"/>
                </a:solidFill>
              </a:rPr>
              <a:t>;</a:t>
            </a:r>
          </a:p>
          <a:p>
            <a:pPr>
              <a:buFont typeface="Wingdings" panose="05000000000000000000" pitchFamily="2" charset="2"/>
              <a:buChar char="§"/>
            </a:pPr>
            <a:r>
              <a:rPr lang="fr-FR" dirty="0">
                <a:solidFill>
                  <a:srgbClr val="7030A0"/>
                </a:solidFill>
              </a:rPr>
              <a:t>Secteur informe: </a:t>
            </a:r>
            <a:r>
              <a:rPr lang="fr-FR" b="1" dirty="0">
                <a:solidFill>
                  <a:schemeClr val="accent2"/>
                </a:solidFill>
              </a:rPr>
              <a:t>99% </a:t>
            </a:r>
            <a:r>
              <a:rPr lang="fr-FR" dirty="0">
                <a:solidFill>
                  <a:srgbClr val="7030A0"/>
                </a:solidFill>
              </a:rPr>
              <a:t>des travailleurs migrants.</a:t>
            </a:r>
          </a:p>
          <a:p>
            <a:endParaRPr lang="fr-CI" dirty="0"/>
          </a:p>
        </p:txBody>
      </p:sp>
    </p:spTree>
    <p:extLst>
      <p:ext uri="{BB962C8B-B14F-4D97-AF65-F5344CB8AC3E}">
        <p14:creationId xmlns:p14="http://schemas.microsoft.com/office/powerpoint/2010/main" val="274367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68FC6-3F70-4DB1-A157-BDA88F4BE4CC}"/>
              </a:ext>
            </a:extLst>
          </p:cNvPr>
          <p:cNvSpPr>
            <a:spLocks noGrp="1"/>
          </p:cNvSpPr>
          <p:nvPr>
            <p:ph type="title"/>
          </p:nvPr>
        </p:nvSpPr>
        <p:spPr>
          <a:xfrm>
            <a:off x="457200" y="274638"/>
            <a:ext cx="8229600" cy="706090"/>
          </a:xfrm>
        </p:spPr>
        <p:txBody>
          <a:bodyPr>
            <a:normAutofit fontScale="90000"/>
          </a:bodyPr>
          <a:lstStyle/>
          <a:p>
            <a:r>
              <a:rPr lang="fr-FR" b="1" dirty="0">
                <a:solidFill>
                  <a:schemeClr val="accent2"/>
                </a:solidFill>
                <a:latin typeface="+mn-lt"/>
              </a:rPr>
              <a:t>Réponse syndicale</a:t>
            </a:r>
            <a:endParaRPr lang="fr-CI" dirty="0">
              <a:latin typeface="+mn-lt"/>
            </a:endParaRPr>
          </a:p>
        </p:txBody>
      </p:sp>
      <p:sp>
        <p:nvSpPr>
          <p:cNvPr id="3" name="Espace réservé du contenu 2">
            <a:extLst>
              <a:ext uri="{FF2B5EF4-FFF2-40B4-BE49-F238E27FC236}">
                <a16:creationId xmlns:a16="http://schemas.microsoft.com/office/drawing/2014/main" id="{662F3C5B-48DD-4A6C-8724-F40C4AF916B3}"/>
              </a:ext>
            </a:extLst>
          </p:cNvPr>
          <p:cNvSpPr>
            <a:spLocks noGrp="1"/>
          </p:cNvSpPr>
          <p:nvPr>
            <p:ph idx="1"/>
          </p:nvPr>
        </p:nvSpPr>
        <p:spPr>
          <a:xfrm>
            <a:off x="457200" y="1196752"/>
            <a:ext cx="8229600" cy="5256584"/>
          </a:xfrm>
        </p:spPr>
        <p:txBody>
          <a:bodyPr>
            <a:normAutofit fontScale="85000" lnSpcReduction="20000"/>
          </a:bodyPr>
          <a:lstStyle/>
          <a:p>
            <a:r>
              <a:rPr lang="fr-FR" dirty="0">
                <a:solidFill>
                  <a:srgbClr val="7030A0"/>
                </a:solidFill>
              </a:rPr>
              <a:t>De ce constat et de part ses expériences partagées au sein des réseaux </a:t>
            </a:r>
            <a:r>
              <a:rPr lang="fr-FR" b="1" dirty="0">
                <a:solidFill>
                  <a:srgbClr val="FFC000"/>
                </a:solidFill>
              </a:rPr>
              <a:t>RSMMS et ATUMNET</a:t>
            </a:r>
            <a:r>
              <a:rPr lang="fr-FR" dirty="0">
                <a:solidFill>
                  <a:srgbClr val="7030A0"/>
                </a:solidFill>
              </a:rPr>
              <a:t>, la centrale syndicale </a:t>
            </a:r>
            <a:r>
              <a:rPr lang="fr-FR" b="1" dirty="0">
                <a:solidFill>
                  <a:srgbClr val="FFC000"/>
                </a:solidFill>
              </a:rPr>
              <a:t>UGTCI</a:t>
            </a:r>
            <a:r>
              <a:rPr lang="fr-FR" dirty="0">
                <a:solidFill>
                  <a:srgbClr val="7030A0"/>
                </a:solidFill>
              </a:rPr>
              <a:t> s’est engagé, à des action concrète pour le mieux-être des travailleurs migrants et a trouvée nécessaire d’approfondir la réflexion intersyndicale à travers la validation d’un Plan stratégique syndical unitaire sur la Migration (2016).</a:t>
            </a:r>
          </a:p>
          <a:p>
            <a:r>
              <a:rPr lang="fr-FR" dirty="0">
                <a:solidFill>
                  <a:srgbClr val="7030A0"/>
                </a:solidFill>
              </a:rPr>
              <a:t>Défenseurs originelles des droits des travailleurs, les organisations syndicales reconnaissent la nécessité d’intégrer la question migratoire dans leur champ d’intervention. D’où le regroupement des 5 centrales syndicales (UGTCI, CISL-DIGNITE, FESACI-CG, UNATRCI, HUMANISME) et la mise en place de la </a:t>
            </a:r>
            <a:r>
              <a:rPr lang="fr-FR" b="1" dirty="0">
                <a:solidFill>
                  <a:srgbClr val="7030A0"/>
                </a:solidFill>
              </a:rPr>
              <a:t>P</a:t>
            </a:r>
            <a:r>
              <a:rPr lang="fr-FR" dirty="0">
                <a:solidFill>
                  <a:srgbClr val="7030A0"/>
                </a:solidFill>
              </a:rPr>
              <a:t>lateforme des </a:t>
            </a:r>
            <a:r>
              <a:rPr lang="fr-FR" b="1" dirty="0">
                <a:solidFill>
                  <a:srgbClr val="7030A0"/>
                </a:solidFill>
              </a:rPr>
              <a:t>C</a:t>
            </a:r>
            <a:r>
              <a:rPr lang="fr-FR" dirty="0">
                <a:solidFill>
                  <a:srgbClr val="7030A0"/>
                </a:solidFill>
              </a:rPr>
              <a:t>entrales </a:t>
            </a:r>
            <a:r>
              <a:rPr lang="fr-FR" b="1" dirty="0">
                <a:solidFill>
                  <a:srgbClr val="7030A0"/>
                </a:solidFill>
              </a:rPr>
              <a:t>S</a:t>
            </a:r>
            <a:r>
              <a:rPr lang="fr-FR" dirty="0">
                <a:solidFill>
                  <a:srgbClr val="7030A0"/>
                </a:solidFill>
              </a:rPr>
              <a:t>yndicales sur la </a:t>
            </a:r>
            <a:r>
              <a:rPr lang="fr-FR" b="1" dirty="0">
                <a:solidFill>
                  <a:srgbClr val="7030A0"/>
                </a:solidFill>
              </a:rPr>
              <a:t>M</a:t>
            </a:r>
            <a:r>
              <a:rPr lang="fr-FR" dirty="0">
                <a:solidFill>
                  <a:srgbClr val="7030A0"/>
                </a:solidFill>
              </a:rPr>
              <a:t>igration </a:t>
            </a:r>
            <a:r>
              <a:rPr lang="fr-FR" b="1" dirty="0">
                <a:solidFill>
                  <a:srgbClr val="7030A0"/>
                </a:solidFill>
              </a:rPr>
              <a:t>C</a:t>
            </a:r>
            <a:r>
              <a:rPr lang="fr-FR" dirty="0">
                <a:solidFill>
                  <a:srgbClr val="7030A0"/>
                </a:solidFill>
              </a:rPr>
              <a:t>ôte d’</a:t>
            </a:r>
            <a:r>
              <a:rPr lang="fr-FR" b="1" dirty="0">
                <a:solidFill>
                  <a:srgbClr val="7030A0"/>
                </a:solidFill>
              </a:rPr>
              <a:t>I</a:t>
            </a:r>
            <a:r>
              <a:rPr lang="fr-FR" dirty="0">
                <a:solidFill>
                  <a:srgbClr val="7030A0"/>
                </a:solidFill>
              </a:rPr>
              <a:t>voire (PCSM-CI) en 2017.</a:t>
            </a:r>
            <a:endParaRPr lang="fr-FR" b="1" dirty="0">
              <a:solidFill>
                <a:srgbClr val="7030A0"/>
              </a:solidFill>
            </a:endParaRPr>
          </a:p>
          <a:p>
            <a:endParaRPr lang="fr-CI" dirty="0"/>
          </a:p>
        </p:txBody>
      </p:sp>
    </p:spTree>
    <p:extLst>
      <p:ext uri="{BB962C8B-B14F-4D97-AF65-F5344CB8AC3E}">
        <p14:creationId xmlns:p14="http://schemas.microsoft.com/office/powerpoint/2010/main" val="419417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WordPictureWatermark10905969" descr="LOGO PCSM-CI 3"/>
          <p:cNvPicPr>
            <a:picLocks noChangeAspect="1" noChangeArrowheads="1"/>
          </p:cNvPicPr>
          <p:nvPr/>
        </p:nvPicPr>
        <p:blipFill>
          <a:blip r:embed="rId3" cstate="print">
            <a:lum bright="70000" contrast="-70000"/>
          </a:blip>
          <a:srcRect/>
          <a:stretch>
            <a:fillRect/>
          </a:stretch>
        </p:blipFill>
        <p:spPr bwMode="auto">
          <a:xfrm>
            <a:off x="0" y="1"/>
            <a:ext cx="9144000" cy="6864350"/>
          </a:xfrm>
          <a:prstGeom prst="rect">
            <a:avLst/>
          </a:prstGeom>
          <a:noFill/>
        </p:spPr>
      </p:pic>
      <p:sp>
        <p:nvSpPr>
          <p:cNvPr id="2" name="Titre 1"/>
          <p:cNvSpPr>
            <a:spLocks noGrp="1"/>
          </p:cNvSpPr>
          <p:nvPr>
            <p:ph type="title"/>
          </p:nvPr>
        </p:nvSpPr>
        <p:spPr>
          <a:xfrm>
            <a:off x="457200" y="188640"/>
            <a:ext cx="8229600" cy="360040"/>
          </a:xfrm>
        </p:spPr>
        <p:txBody>
          <a:bodyPr>
            <a:noAutofit/>
          </a:bodyPr>
          <a:lstStyle/>
          <a:p>
            <a:r>
              <a:rPr lang="fr-FR" sz="3600" b="1" dirty="0">
                <a:solidFill>
                  <a:schemeClr val="accent2"/>
                </a:solidFill>
                <a:latin typeface="+mn-lt"/>
              </a:rPr>
              <a:t>Plan d’Action</a:t>
            </a:r>
            <a:endParaRPr lang="fr-FR" sz="3600" b="1" dirty="0">
              <a:latin typeface="+mn-lt"/>
            </a:endParaRPr>
          </a:p>
        </p:txBody>
      </p:sp>
      <p:sp>
        <p:nvSpPr>
          <p:cNvPr id="3" name="Espace réservé du contenu 2"/>
          <p:cNvSpPr>
            <a:spLocks noGrp="1"/>
          </p:cNvSpPr>
          <p:nvPr>
            <p:ph idx="1"/>
          </p:nvPr>
        </p:nvSpPr>
        <p:spPr>
          <a:xfrm>
            <a:off x="179512" y="692696"/>
            <a:ext cx="8784976" cy="5976664"/>
          </a:xfrm>
        </p:spPr>
        <p:txBody>
          <a:bodyPr>
            <a:normAutofit/>
          </a:bodyPr>
          <a:lstStyle/>
          <a:p>
            <a:pPr marL="0" indent="0">
              <a:buNone/>
            </a:pPr>
            <a:r>
              <a:rPr lang="fr-FR" sz="2200" dirty="0">
                <a:solidFill>
                  <a:srgbClr val="7030A0"/>
                </a:solidFill>
              </a:rPr>
              <a:t>Les activités de la PCSM-CI se définissent dans un plan d’action et se déroulent sur l’ensemble du territoire national, </a:t>
            </a:r>
            <a:r>
              <a:rPr lang="fr-FR" sz="2400" dirty="0">
                <a:solidFill>
                  <a:srgbClr val="7030A0"/>
                </a:solidFill>
              </a:rPr>
              <a:t>dans l’espace subsaharien, méditerranéen et européen</a:t>
            </a:r>
            <a:r>
              <a:rPr lang="fr-FR" sz="2200" dirty="0">
                <a:solidFill>
                  <a:srgbClr val="7030A0"/>
                </a:solidFill>
              </a:rPr>
              <a:t> et se décline selon les axes suivants :</a:t>
            </a:r>
          </a:p>
          <a:p>
            <a:pPr lvl="0">
              <a:buNone/>
            </a:pPr>
            <a:endParaRPr lang="fr-FR" dirty="0"/>
          </a:p>
        </p:txBody>
      </p:sp>
      <p:graphicFrame>
        <p:nvGraphicFramePr>
          <p:cNvPr id="3074" name="Object 2"/>
          <p:cNvGraphicFramePr>
            <a:graphicFrameLocks noChangeAspect="1"/>
          </p:cNvGraphicFramePr>
          <p:nvPr/>
        </p:nvGraphicFramePr>
        <p:xfrm>
          <a:off x="150813" y="2211388"/>
          <a:ext cx="8820150" cy="4456112"/>
        </p:xfrm>
        <a:graphic>
          <a:graphicData uri="http://schemas.openxmlformats.org/presentationml/2006/ole">
            <mc:AlternateContent xmlns:mc="http://schemas.openxmlformats.org/markup-compatibility/2006">
              <mc:Choice xmlns:v="urn:schemas-microsoft-com:vml" Requires="v">
                <p:oleObj spid="_x0000_s1026" name="Document" r:id="rId4" imgW="9368593" imgH="5056179" progId="Word.Document.12">
                  <p:embed/>
                </p:oleObj>
              </mc:Choice>
              <mc:Fallback>
                <p:oleObj name="Document" r:id="rId4" imgW="9368593" imgH="5056179" progId="Word.Document.12">
                  <p:embed/>
                  <p:pic>
                    <p:nvPicPr>
                      <p:cNvPr id="30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3" y="2211388"/>
                        <a:ext cx="8820150" cy="44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A76034-1247-43EE-B66A-96EE6AAA40AB}"/>
              </a:ext>
            </a:extLst>
          </p:cNvPr>
          <p:cNvSpPr>
            <a:spLocks noGrp="1"/>
          </p:cNvSpPr>
          <p:nvPr>
            <p:ph type="title"/>
          </p:nvPr>
        </p:nvSpPr>
        <p:spPr>
          <a:xfrm>
            <a:off x="457200" y="274638"/>
            <a:ext cx="8229600" cy="706090"/>
          </a:xfrm>
        </p:spPr>
        <p:txBody>
          <a:bodyPr>
            <a:normAutofit fontScale="90000"/>
          </a:bodyPr>
          <a:lstStyle/>
          <a:p>
            <a:r>
              <a:rPr lang="fr-FR" b="1" dirty="0">
                <a:solidFill>
                  <a:schemeClr val="accent2"/>
                </a:solidFill>
                <a:latin typeface="+mn-lt"/>
              </a:rPr>
              <a:t>Activités planifiées et réalisées</a:t>
            </a:r>
            <a:endParaRPr lang="fr-CI" dirty="0">
              <a:latin typeface="+mn-lt"/>
            </a:endParaRPr>
          </a:p>
        </p:txBody>
      </p:sp>
      <p:sp>
        <p:nvSpPr>
          <p:cNvPr id="3" name="Espace réservé du contenu 2">
            <a:extLst>
              <a:ext uri="{FF2B5EF4-FFF2-40B4-BE49-F238E27FC236}">
                <a16:creationId xmlns:a16="http://schemas.microsoft.com/office/drawing/2014/main" id="{857B5592-9867-4270-AD08-13587910D3B1}"/>
              </a:ext>
            </a:extLst>
          </p:cNvPr>
          <p:cNvSpPr>
            <a:spLocks noGrp="1"/>
          </p:cNvSpPr>
          <p:nvPr>
            <p:ph idx="1"/>
          </p:nvPr>
        </p:nvSpPr>
        <p:spPr>
          <a:xfrm>
            <a:off x="457200" y="980728"/>
            <a:ext cx="8229600" cy="5760640"/>
          </a:xfrm>
        </p:spPr>
        <p:txBody>
          <a:bodyPr>
            <a:normAutofit fontScale="70000" lnSpcReduction="20000"/>
          </a:bodyPr>
          <a:lstStyle/>
          <a:p>
            <a:pPr>
              <a:buNone/>
            </a:pPr>
            <a:r>
              <a:rPr lang="fr-FR" dirty="0">
                <a:solidFill>
                  <a:srgbClr val="7030A0"/>
                </a:solidFill>
              </a:rPr>
              <a:t>S’inscrivant dans la politique définie dans les axes stratégiques de travail adopté par les centrales syndicales à travers la PCSM-CI, les activités réalisées dans la dynamique d’unité d’action syndicale, nous ont permis d’atteindre les objectifs suivants : </a:t>
            </a:r>
          </a:p>
          <a:p>
            <a:pPr lvl="0"/>
            <a:r>
              <a:rPr lang="fr-FR" dirty="0">
                <a:solidFill>
                  <a:srgbClr val="7030A0"/>
                </a:solidFill>
              </a:rPr>
              <a:t>Informer l’opinion publique sur les services aux migrants (immigrés et émigrés) ;</a:t>
            </a:r>
          </a:p>
          <a:p>
            <a:pPr lvl="0"/>
            <a:r>
              <a:rPr lang="fr-FR" dirty="0">
                <a:solidFill>
                  <a:srgbClr val="7030A0"/>
                </a:solidFill>
              </a:rPr>
              <a:t>Promouvoir les droits des migrants en Côte d’Ivoire et dans l’espace subsaharien, méditerranéen et européen ;</a:t>
            </a:r>
          </a:p>
          <a:p>
            <a:pPr lvl="0"/>
            <a:r>
              <a:rPr lang="fr-FR" dirty="0">
                <a:solidFill>
                  <a:srgbClr val="7030A0"/>
                </a:solidFill>
              </a:rPr>
              <a:t>Avoir des données statistiques sur la  population de migrants afin de déterminer la cartographie des services à leur faveur pour une organisation en syndicat viable ;</a:t>
            </a:r>
          </a:p>
          <a:p>
            <a:pPr lvl="0"/>
            <a:r>
              <a:rPr lang="fr-FR" dirty="0">
                <a:solidFill>
                  <a:srgbClr val="7030A0"/>
                </a:solidFill>
              </a:rPr>
              <a:t>Initier un dialogue multi acteurs, rencontres Be to Be avec les communautés les plus représentatifs en Côte d’Ivoire et développement d’actions afin d’amener les pouvoirs publics de Côte d’Ivoire à associer les syndicats dans la réflexion, l’élaboration le suivi et l’évaluation des programmes, les négociations bilatérales ou multilatérales ;</a:t>
            </a:r>
          </a:p>
          <a:p>
            <a:r>
              <a:rPr lang="en-US" dirty="0">
                <a:solidFill>
                  <a:srgbClr val="7030A0"/>
                </a:solidFill>
              </a:rPr>
              <a:t>Soutenir le processus de ratification et d’application des conventions internationales en rapport avec la question migratoire.</a:t>
            </a:r>
            <a:endParaRPr lang="fr-FR" dirty="0">
              <a:solidFill>
                <a:srgbClr val="7030A0"/>
              </a:solidFill>
            </a:endParaRPr>
          </a:p>
          <a:p>
            <a:endParaRPr lang="fr-CI" dirty="0"/>
          </a:p>
        </p:txBody>
      </p:sp>
    </p:spTree>
    <p:extLst>
      <p:ext uri="{BB962C8B-B14F-4D97-AF65-F5344CB8AC3E}">
        <p14:creationId xmlns:p14="http://schemas.microsoft.com/office/powerpoint/2010/main" val="278569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4C582F40-4C6C-465E-A76D-1E36FF1603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347" b="9755"/>
          <a:stretch/>
        </p:blipFill>
        <p:spPr>
          <a:xfrm>
            <a:off x="3200400" y="10"/>
            <a:ext cx="5943600" cy="3383270"/>
          </a:xfrm>
          <a:prstGeom prst="rect">
            <a:avLst/>
          </a:prstGeom>
        </p:spPr>
      </p:pic>
      <p:pic>
        <p:nvPicPr>
          <p:cNvPr id="6" name="Espace réservé du contenu 5">
            <a:extLst>
              <a:ext uri="{FF2B5EF4-FFF2-40B4-BE49-F238E27FC236}">
                <a16:creationId xmlns:a16="http://schemas.microsoft.com/office/drawing/2014/main" id="{1ACCB073-2206-4EC8-9BEF-916C90C6258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154" r="-1" b="2241"/>
          <a:stretch/>
        </p:blipFill>
        <p:spPr>
          <a:xfrm>
            <a:off x="3488187" y="3474720"/>
            <a:ext cx="5666874" cy="3383280"/>
          </a:xfrm>
          <a:prstGeom prst="rect">
            <a:avLst/>
          </a:prstGeom>
        </p:spPr>
      </p:pic>
      <p:sp useBgFill="1">
        <p:nvSpPr>
          <p:cNvPr id="15" name="Freeform: Shape 14">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83204"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AD402779-7F94-4114-A0C8-ED960CD845DC}"/>
              </a:ext>
            </a:extLst>
          </p:cNvPr>
          <p:cNvSpPr>
            <a:spLocks noGrp="1"/>
          </p:cNvSpPr>
          <p:nvPr>
            <p:ph type="title"/>
          </p:nvPr>
        </p:nvSpPr>
        <p:spPr>
          <a:xfrm>
            <a:off x="482601" y="609601"/>
            <a:ext cx="2994525" cy="1955304"/>
          </a:xfrm>
        </p:spPr>
        <p:txBody>
          <a:bodyPr vert="horz" lIns="91440" tIns="45720" rIns="91440" bIns="45720" rtlCol="0" anchor="b">
            <a:normAutofit/>
          </a:bodyPr>
          <a:lstStyle/>
          <a:p>
            <a:pPr>
              <a:lnSpc>
                <a:spcPct val="90000"/>
              </a:lnSpc>
            </a:pPr>
            <a:r>
              <a:rPr lang="en-US" sz="3800" kern="1200" dirty="0">
                <a:solidFill>
                  <a:srgbClr val="7030A0"/>
                </a:solidFill>
                <a:latin typeface="+mj-lt"/>
                <a:ea typeface="+mj-ea"/>
                <a:cs typeface="+mj-cs"/>
              </a:rPr>
              <a:t>Activités Planifiées et Réalisées</a:t>
            </a:r>
          </a:p>
        </p:txBody>
      </p:sp>
      <p:sp>
        <p:nvSpPr>
          <p:cNvPr id="4" name="Espace réservé du texte 3">
            <a:extLst>
              <a:ext uri="{FF2B5EF4-FFF2-40B4-BE49-F238E27FC236}">
                <a16:creationId xmlns:a16="http://schemas.microsoft.com/office/drawing/2014/main" id="{6B17A5DD-57CB-4D89-80EA-2283C7221FC8}"/>
              </a:ext>
            </a:extLst>
          </p:cNvPr>
          <p:cNvSpPr>
            <a:spLocks noGrp="1"/>
          </p:cNvSpPr>
          <p:nvPr>
            <p:ph type="body" sz="half" idx="2"/>
          </p:nvPr>
        </p:nvSpPr>
        <p:spPr>
          <a:xfrm>
            <a:off x="482600" y="3474720"/>
            <a:ext cx="3005587" cy="2508035"/>
          </a:xfrm>
        </p:spPr>
        <p:txBody>
          <a:bodyPr vert="horz" lIns="91440" tIns="45720" rIns="91440" bIns="45720" rtlCol="0">
            <a:normAutofit/>
          </a:bodyPr>
          <a:lstStyle/>
          <a:p>
            <a:pPr>
              <a:lnSpc>
                <a:spcPct val="90000"/>
              </a:lnSpc>
              <a:spcBef>
                <a:spcPts val="1000"/>
              </a:spcBef>
            </a:pPr>
            <a:r>
              <a:rPr lang="en-US" sz="2400" kern="1200" dirty="0">
                <a:solidFill>
                  <a:srgbClr val="7030A0"/>
                </a:solidFill>
                <a:latin typeface="+mn-lt"/>
                <a:ea typeface="+mn-ea"/>
                <a:cs typeface="+mn-cs"/>
              </a:rPr>
              <a:t>Renforcement des capacités des dirigeants syndicaux</a:t>
            </a:r>
          </a:p>
        </p:txBody>
      </p:sp>
    </p:spTree>
    <p:extLst>
      <p:ext uri="{BB962C8B-B14F-4D97-AF65-F5344CB8AC3E}">
        <p14:creationId xmlns:p14="http://schemas.microsoft.com/office/powerpoint/2010/main" val="2709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6A980C4E-4386-4BD4-85A9-DD78CC15E19A}"/>
              </a:ext>
            </a:extLst>
          </p:cNvPr>
          <p:cNvPicPr/>
          <p:nvPr/>
        </p:nvPicPr>
        <p:blipFill rotWithShape="1">
          <a:blip r:embed="rId2">
            <a:extLst>
              <a:ext uri="{28A0092B-C50C-407E-A947-70E740481C1C}">
                <a14:useLocalDpi xmlns:a14="http://schemas.microsoft.com/office/drawing/2010/main" val="0"/>
              </a:ext>
            </a:extLst>
          </a:blip>
          <a:srcRect l="23638" r="251" b="3"/>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p:spPr>
      </p:pic>
      <p:pic>
        <p:nvPicPr>
          <p:cNvPr id="5122" name="Picture 2" descr="DSCN0488">
            <a:extLst>
              <a:ext uri="{FF2B5EF4-FFF2-40B4-BE49-F238E27FC236}">
                <a16:creationId xmlns:a16="http://schemas.microsoft.com/office/drawing/2014/main" id="{22BC8CCE-A200-4A7F-9F4E-D3BACC52F0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57" r="22517" b="2"/>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space réservé du contenu 4" descr="C:\Users\PC\Desktop\PHOTOS ABENGOUROU 18122019\DSC_0212.JPG">
            <a:extLst>
              <a:ext uri="{FF2B5EF4-FFF2-40B4-BE49-F238E27FC236}">
                <a16:creationId xmlns:a16="http://schemas.microsoft.com/office/drawing/2014/main" id="{03D0438B-4281-426D-9276-FF281FEE0C55}"/>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l="22030" r="21058"/>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p:spPr>
      </p:pic>
      <p:sp useBgFill="1">
        <p:nvSpPr>
          <p:cNvPr id="5129" name="Freeform: Shape 5128">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31" name="Freeform: Shape 5130">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5A68B7C-9537-406F-ACDA-7DCFEC7E4DEC}"/>
              </a:ext>
            </a:extLst>
          </p:cNvPr>
          <p:cNvSpPr>
            <a:spLocks noGrp="1"/>
          </p:cNvSpPr>
          <p:nvPr>
            <p:ph type="title"/>
          </p:nvPr>
        </p:nvSpPr>
        <p:spPr>
          <a:xfrm>
            <a:off x="336042" y="685800"/>
            <a:ext cx="3691753" cy="1325563"/>
          </a:xfrm>
        </p:spPr>
        <p:txBody>
          <a:bodyPr vert="horz" lIns="91440" tIns="45720" rIns="91440" bIns="45720" rtlCol="0" anchor="ctr">
            <a:normAutofit/>
          </a:bodyPr>
          <a:lstStyle/>
          <a:p>
            <a:pPr>
              <a:lnSpc>
                <a:spcPct val="90000"/>
              </a:lnSpc>
            </a:pPr>
            <a:r>
              <a:rPr lang="en-US" sz="3000" kern="1200">
                <a:solidFill>
                  <a:schemeClr val="tx1"/>
                </a:solidFill>
                <a:latin typeface="+mj-lt"/>
                <a:ea typeface="+mj-ea"/>
                <a:cs typeface="+mj-cs"/>
              </a:rPr>
              <a:t>Activités Planifiées et Réalisées</a:t>
            </a:r>
          </a:p>
        </p:txBody>
      </p:sp>
      <p:sp>
        <p:nvSpPr>
          <p:cNvPr id="5133" name="Rectangle 5132">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5" name="Rectangle 5134">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texte 3">
            <a:extLst>
              <a:ext uri="{FF2B5EF4-FFF2-40B4-BE49-F238E27FC236}">
                <a16:creationId xmlns:a16="http://schemas.microsoft.com/office/drawing/2014/main" id="{2E0F3B38-BF1A-48DF-8C30-6232454D14E4}"/>
              </a:ext>
            </a:extLst>
          </p:cNvPr>
          <p:cNvSpPr>
            <a:spLocks noGrp="1"/>
          </p:cNvSpPr>
          <p:nvPr>
            <p:ph type="body" sz="half" idx="2"/>
          </p:nvPr>
        </p:nvSpPr>
        <p:spPr>
          <a:xfrm>
            <a:off x="336043" y="2514600"/>
            <a:ext cx="1882890" cy="4027888"/>
          </a:xfrm>
        </p:spPr>
        <p:txBody>
          <a:bodyPr vert="horz" lIns="91440" tIns="45720" rIns="91440" bIns="45720" rtlCol="0">
            <a:normAutofit/>
          </a:bodyPr>
          <a:lstStyle/>
          <a:p>
            <a:pPr>
              <a:lnSpc>
                <a:spcPct val="90000"/>
              </a:lnSpc>
            </a:pPr>
            <a:r>
              <a:rPr lang="en-US" sz="1700" dirty="0">
                <a:solidFill>
                  <a:srgbClr val="7030A0"/>
                </a:solidFill>
              </a:rPr>
              <a:t>Célébration de la Journée Internationale des Migrants (Chaque 18 décembre) et la Journée de Libération Africaine (chaque 25 mai)</a:t>
            </a:r>
          </a:p>
        </p:txBody>
      </p:sp>
    </p:spTree>
    <p:extLst>
      <p:ext uri="{BB962C8B-B14F-4D97-AF65-F5344CB8AC3E}">
        <p14:creationId xmlns:p14="http://schemas.microsoft.com/office/powerpoint/2010/main" val="335092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a:extLst>
              <a:ext uri="{FF2B5EF4-FFF2-40B4-BE49-F238E27FC236}">
                <a16:creationId xmlns:a16="http://schemas.microsoft.com/office/drawing/2014/main" id="{D852ECD5-2009-4E35-AAE3-2A11CBDB5F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153" r="-2" b="-2"/>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Image 7">
            <a:extLst>
              <a:ext uri="{FF2B5EF4-FFF2-40B4-BE49-F238E27FC236}">
                <a16:creationId xmlns:a16="http://schemas.microsoft.com/office/drawing/2014/main" id="{318E3917-4870-415B-A0EA-96D8EBE92A9D}"/>
              </a:ext>
            </a:extLst>
          </p:cNvPr>
          <p:cNvPicPr>
            <a:picLocks noChangeAspect="1"/>
          </p:cNvPicPr>
          <p:nvPr/>
        </p:nvPicPr>
        <p:blipFill rotWithShape="1">
          <a:blip r:embed="rId3">
            <a:extLst>
              <a:ext uri="{28A0092B-C50C-407E-A947-70E740481C1C}">
                <a14:useLocalDpi xmlns:a14="http://schemas.microsoft.com/office/drawing/2010/main" val="0"/>
              </a:ext>
            </a:extLst>
          </a:blip>
          <a:srcRect l="7062" r="13927" b="-2"/>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re 1">
            <a:extLst>
              <a:ext uri="{FF2B5EF4-FFF2-40B4-BE49-F238E27FC236}">
                <a16:creationId xmlns:a16="http://schemas.microsoft.com/office/drawing/2014/main" id="{9B6DC659-FAE8-4C6D-8DE1-F16A5DC4B004}"/>
              </a:ext>
            </a:extLst>
          </p:cNvPr>
          <p:cNvSpPr>
            <a:spLocks noGrp="1"/>
          </p:cNvSpPr>
          <p:nvPr>
            <p:ph type="title"/>
          </p:nvPr>
        </p:nvSpPr>
        <p:spPr>
          <a:xfrm>
            <a:off x="336042" y="859536"/>
            <a:ext cx="3624601" cy="1243584"/>
          </a:xfrm>
        </p:spPr>
        <p:txBody>
          <a:bodyPr vert="horz" lIns="91440" tIns="45720" rIns="91440" bIns="45720" rtlCol="0" anchor="ctr">
            <a:normAutofit/>
          </a:bodyPr>
          <a:lstStyle/>
          <a:p>
            <a:pPr>
              <a:lnSpc>
                <a:spcPct val="90000"/>
              </a:lnSpc>
            </a:pPr>
            <a:r>
              <a:rPr lang="en-US" sz="3200" dirty="0">
                <a:solidFill>
                  <a:srgbClr val="7030A0"/>
                </a:solidFill>
              </a:rPr>
              <a:t>Activités Planifiées et Réalisées</a:t>
            </a:r>
            <a:endParaRPr lang="en-US" sz="3000" kern="1200" dirty="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Espace réservé du texte 3">
            <a:extLst>
              <a:ext uri="{FF2B5EF4-FFF2-40B4-BE49-F238E27FC236}">
                <a16:creationId xmlns:a16="http://schemas.microsoft.com/office/drawing/2014/main" id="{75B2A57A-C84B-4312-871A-92CA3B2CAE01}"/>
              </a:ext>
            </a:extLst>
          </p:cNvPr>
          <p:cNvSpPr>
            <a:spLocks noGrp="1"/>
          </p:cNvSpPr>
          <p:nvPr>
            <p:ph type="body" sz="half" idx="2"/>
          </p:nvPr>
        </p:nvSpPr>
        <p:spPr>
          <a:xfrm>
            <a:off x="336042" y="2512611"/>
            <a:ext cx="3624602" cy="3706413"/>
          </a:xfrm>
        </p:spPr>
        <p:txBody>
          <a:bodyPr vert="horz" lIns="91440" tIns="45720" rIns="91440" bIns="45720" rtlCol="0">
            <a:normAutofit/>
          </a:bodyPr>
          <a:lstStyle/>
          <a:p>
            <a:pPr indent="-228600">
              <a:lnSpc>
                <a:spcPct val="90000"/>
              </a:lnSpc>
              <a:buFont typeface="Arial" panose="020B0604020202020204" pitchFamily="34" charset="0"/>
              <a:buChar char="•"/>
            </a:pPr>
            <a:r>
              <a:rPr lang="en-US" sz="1700" dirty="0">
                <a:solidFill>
                  <a:srgbClr val="7030A0"/>
                </a:solidFill>
              </a:rPr>
              <a:t>Campagne de communication sur les sevices offertes par la PCSM-CI</a:t>
            </a:r>
          </a:p>
          <a:p>
            <a:pPr indent="-228600">
              <a:lnSpc>
                <a:spcPct val="90000"/>
              </a:lnSpc>
              <a:buFont typeface="Arial" panose="020B0604020202020204" pitchFamily="34" charset="0"/>
              <a:buChar char="•"/>
            </a:pPr>
            <a:endParaRPr lang="en-US" sz="1700" dirty="0">
              <a:solidFill>
                <a:srgbClr val="7030A0"/>
              </a:solidFill>
            </a:endParaRPr>
          </a:p>
          <a:p>
            <a:pPr indent="-228600">
              <a:lnSpc>
                <a:spcPct val="90000"/>
              </a:lnSpc>
              <a:buFont typeface="Arial" panose="020B0604020202020204" pitchFamily="34" charset="0"/>
              <a:buChar char="•"/>
            </a:pPr>
            <a:endParaRPr lang="en-US" sz="1700" dirty="0">
              <a:solidFill>
                <a:srgbClr val="7030A0"/>
              </a:solidFill>
            </a:endParaRPr>
          </a:p>
          <a:p>
            <a:pPr indent="-228600">
              <a:lnSpc>
                <a:spcPct val="90000"/>
              </a:lnSpc>
              <a:buFont typeface="Arial" panose="020B0604020202020204" pitchFamily="34" charset="0"/>
              <a:buChar char="•"/>
            </a:pPr>
            <a:r>
              <a:rPr lang="en-US" sz="1700" dirty="0">
                <a:solidFill>
                  <a:srgbClr val="7030A0"/>
                </a:solidFill>
              </a:rPr>
              <a:t>Campagne de communication sur les mesures barrières face à la pandemie COVID-19</a:t>
            </a:r>
          </a:p>
        </p:txBody>
      </p:sp>
    </p:spTree>
    <p:extLst>
      <p:ext uri="{BB962C8B-B14F-4D97-AF65-F5344CB8AC3E}">
        <p14:creationId xmlns:p14="http://schemas.microsoft.com/office/powerpoint/2010/main" val="2897368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Espace réservé du contenu 15">
            <a:extLst>
              <a:ext uri="{FF2B5EF4-FFF2-40B4-BE49-F238E27FC236}">
                <a16:creationId xmlns:a16="http://schemas.microsoft.com/office/drawing/2014/main" id="{D1A2FEC5-3855-4860-979F-EFBA123BC3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131" r="-2" b="9020"/>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7" name="Image 16" descr="C:\Users\HTano\Desktop\ACTIVITE CSI-Afrique  PCSM CI\atelier Yopougon\PHOTO4.jpg">
            <a:extLst>
              <a:ext uri="{FF2B5EF4-FFF2-40B4-BE49-F238E27FC236}">
                <a16:creationId xmlns:a16="http://schemas.microsoft.com/office/drawing/2014/main" id="{98C3F3FE-842B-4E9A-83FB-16CD62214D68}"/>
              </a:ext>
            </a:extLst>
          </p:cNvPr>
          <p:cNvPicPr/>
          <p:nvPr/>
        </p:nvPicPr>
        <p:blipFill rotWithShape="1">
          <a:blip r:embed="rId3">
            <a:extLst>
              <a:ext uri="{28A0092B-C50C-407E-A947-70E740481C1C}">
                <a14:useLocalDpi xmlns:a14="http://schemas.microsoft.com/office/drawing/2010/main" val="0"/>
              </a:ext>
            </a:extLst>
          </a:blip>
          <a:srcRect t="16636" r="-2" b="1515"/>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useBgFill="1">
        <p:nvSpPr>
          <p:cNvPr id="24" name="Freeform: Shape 2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re 1">
            <a:extLst>
              <a:ext uri="{FF2B5EF4-FFF2-40B4-BE49-F238E27FC236}">
                <a16:creationId xmlns:a16="http://schemas.microsoft.com/office/drawing/2014/main" id="{EA3AAB38-1EA1-4DF7-BBE3-4DF35611BDCF}"/>
              </a:ext>
            </a:extLst>
          </p:cNvPr>
          <p:cNvSpPr>
            <a:spLocks noGrp="1"/>
          </p:cNvSpPr>
          <p:nvPr>
            <p:ph type="title"/>
          </p:nvPr>
        </p:nvSpPr>
        <p:spPr>
          <a:xfrm>
            <a:off x="336042" y="859536"/>
            <a:ext cx="3624601" cy="1243584"/>
          </a:xfrm>
        </p:spPr>
        <p:txBody>
          <a:bodyPr vert="horz" lIns="91440" tIns="45720" rIns="91440" bIns="45720" rtlCol="0" anchor="ctr">
            <a:normAutofit/>
          </a:bodyPr>
          <a:lstStyle/>
          <a:p>
            <a:pPr>
              <a:lnSpc>
                <a:spcPct val="90000"/>
              </a:lnSpc>
            </a:pPr>
            <a:r>
              <a:rPr lang="en-US" sz="3000" kern="1200" dirty="0">
                <a:solidFill>
                  <a:srgbClr val="7030A0"/>
                </a:solidFill>
                <a:latin typeface="+mj-lt"/>
                <a:ea typeface="+mj-ea"/>
                <a:cs typeface="+mj-cs"/>
              </a:rPr>
              <a:t>Activités Planifiées et Réalisées</a:t>
            </a:r>
          </a:p>
        </p:txBody>
      </p:sp>
      <p:sp>
        <p:nvSpPr>
          <p:cNvPr id="28" name="Rectangle 2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0" name="Rectangle 2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Espace réservé du texte 3">
            <a:extLst>
              <a:ext uri="{FF2B5EF4-FFF2-40B4-BE49-F238E27FC236}">
                <a16:creationId xmlns:a16="http://schemas.microsoft.com/office/drawing/2014/main" id="{93CAE636-8F09-4096-AC8E-EBD34415276E}"/>
              </a:ext>
            </a:extLst>
          </p:cNvPr>
          <p:cNvSpPr>
            <a:spLocks noGrp="1"/>
          </p:cNvSpPr>
          <p:nvPr>
            <p:ph type="body" sz="half" idx="2"/>
          </p:nvPr>
        </p:nvSpPr>
        <p:spPr>
          <a:xfrm>
            <a:off x="336042" y="2512611"/>
            <a:ext cx="3624602" cy="3664351"/>
          </a:xfrm>
        </p:spPr>
        <p:txBody>
          <a:bodyPr vert="horz" lIns="91440" tIns="45720" rIns="91440" bIns="45720" rtlCol="0">
            <a:normAutofit/>
          </a:bodyPr>
          <a:lstStyle/>
          <a:p>
            <a:pPr indent="-228600">
              <a:lnSpc>
                <a:spcPct val="90000"/>
              </a:lnSpc>
              <a:buFont typeface="Arial" panose="020B0604020202020204" pitchFamily="34" charset="0"/>
              <a:buChar char="•"/>
            </a:pPr>
            <a:r>
              <a:rPr lang="en-US" sz="1700" dirty="0">
                <a:solidFill>
                  <a:srgbClr val="7030A0"/>
                </a:solidFill>
              </a:rPr>
              <a:t>Dons à des associations de migrants en période de COVID-19</a:t>
            </a:r>
          </a:p>
          <a:p>
            <a:pPr indent="-228600">
              <a:lnSpc>
                <a:spcPct val="90000"/>
              </a:lnSpc>
              <a:buFont typeface="Arial" panose="020B0604020202020204" pitchFamily="34" charset="0"/>
              <a:buChar char="•"/>
            </a:pPr>
            <a:endParaRPr lang="en-US" sz="1700" dirty="0">
              <a:solidFill>
                <a:srgbClr val="7030A0"/>
              </a:solidFill>
            </a:endParaRPr>
          </a:p>
          <a:p>
            <a:pPr indent="-228600">
              <a:lnSpc>
                <a:spcPct val="90000"/>
              </a:lnSpc>
              <a:buFont typeface="Arial" panose="020B0604020202020204" pitchFamily="34" charset="0"/>
              <a:buChar char="•"/>
            </a:pPr>
            <a:endParaRPr lang="en-US" sz="1700" dirty="0">
              <a:solidFill>
                <a:srgbClr val="7030A0"/>
              </a:solidFill>
            </a:endParaRPr>
          </a:p>
          <a:p>
            <a:pPr indent="-228600">
              <a:lnSpc>
                <a:spcPct val="90000"/>
              </a:lnSpc>
              <a:buFont typeface="Arial" panose="020B0604020202020204" pitchFamily="34" charset="0"/>
              <a:buChar char="•"/>
            </a:pPr>
            <a:endParaRPr lang="en-US" sz="1700" dirty="0">
              <a:solidFill>
                <a:srgbClr val="7030A0"/>
              </a:solidFill>
            </a:endParaRPr>
          </a:p>
          <a:p>
            <a:pPr indent="-228600">
              <a:lnSpc>
                <a:spcPct val="90000"/>
              </a:lnSpc>
              <a:buFont typeface="Arial" panose="020B0604020202020204" pitchFamily="34" charset="0"/>
              <a:buChar char="•"/>
            </a:pPr>
            <a:r>
              <a:rPr lang="en-US" sz="1700" dirty="0">
                <a:solidFill>
                  <a:srgbClr val="7030A0"/>
                </a:solidFill>
              </a:rPr>
              <a:t>Dons à des travailleuses domestiques (lavandières)</a:t>
            </a:r>
          </a:p>
        </p:txBody>
      </p:sp>
    </p:spTree>
    <p:extLst>
      <p:ext uri="{BB962C8B-B14F-4D97-AF65-F5344CB8AC3E}">
        <p14:creationId xmlns:p14="http://schemas.microsoft.com/office/powerpoint/2010/main" val="143238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1DDF8CE5-3218-44C1-B884-5446A5A762F3}"/>
              </a:ext>
            </a:extLst>
          </p:cNvPr>
          <p:cNvPicPr/>
          <p:nvPr/>
        </p:nvPicPr>
        <p:blipFill rotWithShape="1">
          <a:blip r:embed="rId2"/>
          <a:srcRect r="3" b="7132"/>
          <a:stretch/>
        </p:blipFill>
        <p:spPr>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Espace réservé du contenu 4" descr="C:\Users\SAMSUNG\Desktop\PHOTOS DELSI\721.jpg">
            <a:extLst>
              <a:ext uri="{FF2B5EF4-FFF2-40B4-BE49-F238E27FC236}">
                <a16:creationId xmlns:a16="http://schemas.microsoft.com/office/drawing/2014/main" id="{5050D641-4003-463C-8F27-00781767C2DC}"/>
              </a:ext>
            </a:extLst>
          </p:cNvPr>
          <p:cNvPicPr>
            <a:picLocks noGrp="1"/>
          </p:cNvPicPr>
          <p:nvPr>
            <p:ph idx="1"/>
          </p:nvPr>
        </p:nvPicPr>
        <p:blipFill rotWithShape="1">
          <a:blip r:embed="rId3" cstate="print"/>
          <a:srcRect l="36497" r="21509"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p:spPr>
      </p:pic>
      <p:pic>
        <p:nvPicPr>
          <p:cNvPr id="6" name="Image 5" descr="C:\Users\SAMSUNG\Desktop\PHOTOS DELSI\753.jpg">
            <a:extLst>
              <a:ext uri="{FF2B5EF4-FFF2-40B4-BE49-F238E27FC236}">
                <a16:creationId xmlns:a16="http://schemas.microsoft.com/office/drawing/2014/main" id="{659A8F9A-C693-44E5-8FC1-468C110DD2DC}"/>
              </a:ext>
            </a:extLst>
          </p:cNvPr>
          <p:cNvPicPr/>
          <p:nvPr/>
        </p:nvPicPr>
        <p:blipFill rotWithShape="1">
          <a:blip r:embed="rId4" cstate="print"/>
          <a:srcRect l="12167" r="16210" b="1"/>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p:spPr>
      </p:pic>
      <p:sp useBgFill="1">
        <p:nvSpPr>
          <p:cNvPr id="14" name="Freeform: Shape 13">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5957"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37982"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7EC9912C-B4AF-48A7-A96B-55CB64C12112}"/>
              </a:ext>
            </a:extLst>
          </p:cNvPr>
          <p:cNvSpPr>
            <a:spLocks noGrp="1"/>
          </p:cNvSpPr>
          <p:nvPr>
            <p:ph type="title"/>
          </p:nvPr>
        </p:nvSpPr>
        <p:spPr>
          <a:xfrm>
            <a:off x="329184" y="1527048"/>
            <a:ext cx="3765042" cy="2770632"/>
          </a:xfrm>
        </p:spPr>
        <p:txBody>
          <a:bodyPr vert="horz" lIns="91440" tIns="45720" rIns="91440" bIns="45720" rtlCol="0" anchor="b">
            <a:normAutofit/>
          </a:bodyPr>
          <a:lstStyle/>
          <a:p>
            <a:pPr>
              <a:lnSpc>
                <a:spcPct val="90000"/>
              </a:lnSpc>
            </a:pPr>
            <a:r>
              <a:rPr lang="en-US" sz="4700" kern="1200" dirty="0">
                <a:solidFill>
                  <a:srgbClr val="7030A0"/>
                </a:solidFill>
                <a:latin typeface="+mj-lt"/>
                <a:ea typeface="+mj-ea"/>
                <a:cs typeface="+mj-cs"/>
              </a:rPr>
              <a:t>Activités Planifiées et Réalisées</a:t>
            </a:r>
          </a:p>
        </p:txBody>
      </p:sp>
      <p:sp>
        <p:nvSpPr>
          <p:cNvPr id="4" name="Espace réservé du texte 3">
            <a:extLst>
              <a:ext uri="{FF2B5EF4-FFF2-40B4-BE49-F238E27FC236}">
                <a16:creationId xmlns:a16="http://schemas.microsoft.com/office/drawing/2014/main" id="{41FC6ADB-2124-46A8-8B70-2226F100928E}"/>
              </a:ext>
            </a:extLst>
          </p:cNvPr>
          <p:cNvSpPr>
            <a:spLocks noGrp="1"/>
          </p:cNvSpPr>
          <p:nvPr>
            <p:ph type="body" sz="half" idx="2"/>
          </p:nvPr>
        </p:nvSpPr>
        <p:spPr>
          <a:xfrm>
            <a:off x="329184" y="4690872"/>
            <a:ext cx="3689604" cy="1335024"/>
          </a:xfrm>
        </p:spPr>
        <p:txBody>
          <a:bodyPr vert="horz" lIns="91440" tIns="45720" rIns="91440" bIns="45720" rtlCol="0">
            <a:normAutofit/>
          </a:bodyPr>
          <a:lstStyle/>
          <a:p>
            <a:pPr>
              <a:lnSpc>
                <a:spcPct val="90000"/>
              </a:lnSpc>
              <a:spcBef>
                <a:spcPts val="1000"/>
              </a:spcBef>
            </a:pPr>
            <a:r>
              <a:rPr lang="en-US" sz="2400" kern="1200" dirty="0">
                <a:solidFill>
                  <a:srgbClr val="7030A0"/>
                </a:solidFill>
                <a:latin typeface="+mn-lt"/>
                <a:ea typeface="+mn-ea"/>
                <a:cs typeface="+mn-cs"/>
              </a:rPr>
              <a:t>Organisation des caravanes syndicales</a:t>
            </a:r>
          </a:p>
        </p:txBody>
      </p:sp>
      <p:sp>
        <p:nvSpPr>
          <p:cNvPr id="18" name="Rectangle 17">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10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 5" descr="C:\Users\SAMSUNG\Desktop\PHOTOS DELSI\569.jpg">
            <a:extLst>
              <a:ext uri="{FF2B5EF4-FFF2-40B4-BE49-F238E27FC236}">
                <a16:creationId xmlns:a16="http://schemas.microsoft.com/office/drawing/2014/main" id="{1D2ECC1A-9EB4-4275-9D88-5529DF49B0DB}"/>
              </a:ext>
            </a:extLst>
          </p:cNvPr>
          <p:cNvPicPr/>
          <p:nvPr/>
        </p:nvPicPr>
        <p:blipFill rotWithShape="1">
          <a:blip r:embed="rId2" cstate="print">
            <a:alphaModFix/>
            <a:extLst/>
          </a:blip>
          <a:srcRect l="9237" r="18736" b="-2"/>
          <a:stretch/>
        </p:blipFill>
        <p:spPr bwMode="auto">
          <a:xfrm>
            <a:off x="3410952" y="-5"/>
            <a:ext cx="5733047" cy="3681406"/>
          </a:xfrm>
          <a:prstGeom prst="rect">
            <a:avLst/>
          </a:prstGeom>
          <a:noFill/>
        </p:spPr>
      </p:pic>
      <p:sp>
        <p:nvSpPr>
          <p:cNvPr id="13" name="Rectangle 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C:\Users\SAMSUNG\Desktop\PHOTOS DELSI\586.jpg">
            <a:extLst>
              <a:ext uri="{FF2B5EF4-FFF2-40B4-BE49-F238E27FC236}">
                <a16:creationId xmlns:a16="http://schemas.microsoft.com/office/drawing/2014/main" id="{F505FCA0-E802-4736-8684-79A0444A5C72}"/>
              </a:ext>
            </a:extLst>
          </p:cNvPr>
          <p:cNvPicPr>
            <a:picLocks noGrp="1"/>
          </p:cNvPicPr>
          <p:nvPr>
            <p:ph idx="1"/>
          </p:nvPr>
        </p:nvPicPr>
        <p:blipFill rotWithShape="1">
          <a:blip r:embed="rId3" cstate="print"/>
          <a:srcRect l="20434" r="20009"/>
          <a:stretch/>
        </p:blipFill>
        <p:spPr bwMode="auto">
          <a:xfrm>
            <a:off x="3410953" y="3681409"/>
            <a:ext cx="5733047" cy="3176595"/>
          </a:xfrm>
          <a:prstGeom prst="rect">
            <a:avLst/>
          </a:prstGeom>
          <a:noFill/>
        </p:spPr>
      </p:pic>
      <p:sp>
        <p:nvSpPr>
          <p:cNvPr id="2" name="Titre 1">
            <a:extLst>
              <a:ext uri="{FF2B5EF4-FFF2-40B4-BE49-F238E27FC236}">
                <a16:creationId xmlns:a16="http://schemas.microsoft.com/office/drawing/2014/main" id="{D2E7FA5C-D044-46B0-978D-B5ACA1F623FD}"/>
              </a:ext>
            </a:extLst>
          </p:cNvPr>
          <p:cNvSpPr>
            <a:spLocks noGrp="1"/>
          </p:cNvSpPr>
          <p:nvPr>
            <p:ph type="title"/>
          </p:nvPr>
        </p:nvSpPr>
        <p:spPr>
          <a:xfrm>
            <a:off x="628650" y="1115219"/>
            <a:ext cx="4046934" cy="2387600"/>
          </a:xfrm>
        </p:spPr>
        <p:txBody>
          <a:bodyPr vert="horz" lIns="91440" tIns="45720" rIns="91440" bIns="45720" rtlCol="0" anchor="b">
            <a:normAutofit/>
          </a:bodyPr>
          <a:lstStyle/>
          <a:p>
            <a:pPr>
              <a:lnSpc>
                <a:spcPct val="90000"/>
              </a:lnSpc>
            </a:pPr>
            <a:r>
              <a:rPr lang="en-US" sz="4400" kern="1200" dirty="0">
                <a:solidFill>
                  <a:schemeClr val="bg1"/>
                </a:solidFill>
                <a:latin typeface="+mj-lt"/>
                <a:ea typeface="+mj-ea"/>
                <a:cs typeface="+mj-cs"/>
              </a:rPr>
              <a:t>Activités Planifiées et Réalisées</a:t>
            </a:r>
          </a:p>
        </p:txBody>
      </p:sp>
      <p:sp>
        <p:nvSpPr>
          <p:cNvPr id="4" name="Espace réservé du texte 3">
            <a:extLst>
              <a:ext uri="{FF2B5EF4-FFF2-40B4-BE49-F238E27FC236}">
                <a16:creationId xmlns:a16="http://schemas.microsoft.com/office/drawing/2014/main" id="{53C0C24F-643F-47D3-8F73-68F269D19EDD}"/>
              </a:ext>
            </a:extLst>
          </p:cNvPr>
          <p:cNvSpPr>
            <a:spLocks noGrp="1"/>
          </p:cNvSpPr>
          <p:nvPr>
            <p:ph type="body" sz="half" idx="2"/>
          </p:nvPr>
        </p:nvSpPr>
        <p:spPr>
          <a:xfrm>
            <a:off x="628650" y="3902075"/>
            <a:ext cx="4046934" cy="1655762"/>
          </a:xfrm>
        </p:spPr>
        <p:txBody>
          <a:bodyPr vert="horz" lIns="91440" tIns="45720" rIns="91440" bIns="45720" rtlCol="0">
            <a:normAutofit/>
          </a:bodyPr>
          <a:lstStyle/>
          <a:p>
            <a:pPr>
              <a:lnSpc>
                <a:spcPct val="90000"/>
              </a:lnSpc>
              <a:spcBef>
                <a:spcPts val="1000"/>
              </a:spcBef>
            </a:pPr>
            <a:r>
              <a:rPr lang="en-US" sz="1700" kern="1200" dirty="0">
                <a:solidFill>
                  <a:schemeClr val="bg1"/>
                </a:solidFill>
                <a:latin typeface="+mn-lt"/>
                <a:ea typeface="+mn-ea"/>
                <a:cs typeface="+mn-cs"/>
              </a:rPr>
              <a:t>Atelier de renforcement des capacités des Migrants</a:t>
            </a:r>
          </a:p>
        </p:txBody>
      </p:sp>
      <p:cxnSp>
        <p:nvCxnSpPr>
          <p:cNvPr id="15" name="Straight Connector 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3681408"/>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38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WordPictureWatermark10905969" descr="LOGO PCSM-CI 3">
            <a:extLst>
              <a:ext uri="{C183D7F6-B498-43B3-948B-1728B52AA6E4}">
                <adec:decorative xmlns:adec="http://schemas.microsoft.com/office/drawing/2017/decorative" val="0"/>
              </a:ext>
            </a:extLst>
          </p:cNvPr>
          <p:cNvPicPr>
            <a:picLocks noChangeAspect="1" noChangeArrowheads="1"/>
          </p:cNvPicPr>
          <p:nvPr/>
        </p:nvPicPr>
        <p:blipFill>
          <a:blip r:embed="rId2" cstate="print">
            <a:lum bright="70000" contrast="-70000"/>
          </a:blip>
          <a:srcRect/>
          <a:stretch>
            <a:fillRect/>
          </a:stretch>
        </p:blipFill>
        <p:spPr bwMode="auto">
          <a:xfrm>
            <a:off x="35361" y="255885"/>
            <a:ext cx="9144000" cy="6602115"/>
          </a:xfrm>
          <a:prstGeom prst="rect">
            <a:avLst/>
          </a:prstGeom>
          <a:noFill/>
        </p:spPr>
      </p:pic>
      <p:sp>
        <p:nvSpPr>
          <p:cNvPr id="2" name="Titre 1"/>
          <p:cNvSpPr>
            <a:spLocks noGrp="1"/>
          </p:cNvSpPr>
          <p:nvPr>
            <p:ph type="title"/>
          </p:nvPr>
        </p:nvSpPr>
        <p:spPr>
          <a:xfrm>
            <a:off x="457200" y="274638"/>
            <a:ext cx="8229600" cy="706090"/>
          </a:xfrm>
        </p:spPr>
        <p:txBody>
          <a:bodyPr>
            <a:normAutofit fontScale="90000"/>
          </a:bodyPr>
          <a:lstStyle/>
          <a:p>
            <a:r>
              <a:rPr lang="fr-FR" b="1" dirty="0">
                <a:solidFill>
                  <a:srgbClr val="7030A0"/>
                </a:solidFill>
                <a:latin typeface="+mn-lt"/>
              </a:rPr>
              <a:t>SOMMAIRE</a:t>
            </a:r>
          </a:p>
        </p:txBody>
      </p:sp>
      <p:sp>
        <p:nvSpPr>
          <p:cNvPr id="3" name="Espace réservé du contenu 2"/>
          <p:cNvSpPr>
            <a:spLocks noGrp="1"/>
          </p:cNvSpPr>
          <p:nvPr>
            <p:ph idx="1"/>
          </p:nvPr>
        </p:nvSpPr>
        <p:spPr>
          <a:xfrm>
            <a:off x="457200" y="1052736"/>
            <a:ext cx="8229600" cy="5073427"/>
          </a:xfrm>
        </p:spPr>
        <p:txBody>
          <a:bodyPr/>
          <a:lstStyle/>
          <a:p>
            <a:r>
              <a:rPr lang="fr-FR" sz="3600" dirty="0">
                <a:solidFill>
                  <a:srgbClr val="7030A0"/>
                </a:solidFill>
              </a:rPr>
              <a:t>CONTEXTE NATIONAL</a:t>
            </a:r>
          </a:p>
          <a:p>
            <a:r>
              <a:rPr lang="fr-FR" sz="3600" dirty="0">
                <a:solidFill>
                  <a:srgbClr val="7030A0"/>
                </a:solidFill>
              </a:rPr>
              <a:t>REPONSE SYNDICALE</a:t>
            </a:r>
          </a:p>
          <a:p>
            <a:r>
              <a:rPr lang="fr-FR" sz="3600" dirty="0">
                <a:solidFill>
                  <a:srgbClr val="7030A0"/>
                </a:solidFill>
              </a:rPr>
              <a:t>PLAN D’ACTION</a:t>
            </a:r>
          </a:p>
          <a:p>
            <a:r>
              <a:rPr lang="fr-FR" sz="3600" dirty="0">
                <a:solidFill>
                  <a:srgbClr val="7030A0"/>
                </a:solidFill>
              </a:rPr>
              <a:t>REPONSE SYNDICALE</a:t>
            </a:r>
          </a:p>
          <a:p>
            <a:r>
              <a:rPr lang="fr-FR" sz="3600" dirty="0">
                <a:solidFill>
                  <a:srgbClr val="7030A0"/>
                </a:solidFill>
              </a:rPr>
              <a:t>ACTIVITES PLANIFIEES ET REALISEES</a:t>
            </a:r>
          </a:p>
          <a:p>
            <a:r>
              <a:rPr lang="fr-FR" sz="3600" dirty="0">
                <a:solidFill>
                  <a:srgbClr val="7030A0"/>
                </a:solidFill>
              </a:rPr>
              <a:t>PESPERTIVES</a:t>
            </a:r>
          </a:p>
          <a:p>
            <a:r>
              <a:rPr lang="fr-FR" sz="3600" dirty="0">
                <a:solidFill>
                  <a:srgbClr val="7030A0"/>
                </a:solidFill>
              </a:rPr>
              <a:t>CONCLUSION</a:t>
            </a:r>
          </a:p>
          <a:p>
            <a:endParaRPr lang="fr-FR" dirty="0"/>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2840AA24-B7BA-4339-A9C1-475E10BB81E8}"/>
              </a:ext>
            </a:extLst>
          </p:cNvPr>
          <p:cNvPicPr>
            <a:picLocks noChangeAspect="1"/>
          </p:cNvPicPr>
          <p:nvPr/>
        </p:nvPicPr>
        <p:blipFill rotWithShape="1">
          <a:blip r:embed="rId2">
            <a:extLst>
              <a:ext uri="{28A0092B-C50C-407E-A947-70E740481C1C}">
                <a14:useLocalDpi xmlns:a14="http://schemas.microsoft.com/office/drawing/2010/main" val="0"/>
              </a:ext>
            </a:extLst>
          </a:blip>
          <a:srcRect l="11362" r="18496"/>
          <a:stretch/>
        </p:blipFill>
        <p:spPr>
          <a:xfrm>
            <a:off x="5536239" y="10"/>
            <a:ext cx="3607761"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6" name="Image 5" descr="C:\Users\SAMSUNG\Desktop\PHOTOS DELSI\527.jpg">
            <a:extLst>
              <a:ext uri="{FF2B5EF4-FFF2-40B4-BE49-F238E27FC236}">
                <a16:creationId xmlns:a16="http://schemas.microsoft.com/office/drawing/2014/main" id="{8FDBDB77-F2A7-4A1F-BB23-4675E9226C45}"/>
              </a:ext>
            </a:extLst>
          </p:cNvPr>
          <p:cNvPicPr/>
          <p:nvPr/>
        </p:nvPicPr>
        <p:blipFill rotWithShape="1">
          <a:blip r:embed="rId3" cstate="print"/>
          <a:srcRect l="25596" r="23627" b="1"/>
          <a:stretch/>
        </p:blipFill>
        <p:spPr bwMode="auto">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p:spPr>
      </p:pic>
      <p:pic>
        <p:nvPicPr>
          <p:cNvPr id="5" name="Espace réservé du contenu 4">
            <a:extLst>
              <a:ext uri="{FF2B5EF4-FFF2-40B4-BE49-F238E27FC236}">
                <a16:creationId xmlns:a16="http://schemas.microsoft.com/office/drawing/2014/main" id="{FFF9B6A9-448A-460F-9B55-C1F88C7F96BC}"/>
              </a:ext>
            </a:extLst>
          </p:cNvPr>
          <p:cNvPicPr>
            <a:picLocks noGrp="1"/>
          </p:cNvPicPr>
          <p:nvPr>
            <p:ph idx="1"/>
          </p:nvPr>
        </p:nvPicPr>
        <p:blipFill rotWithShape="1">
          <a:blip r:embed="rId4">
            <a:extLst>
              <a:ext uri="{28A0092B-C50C-407E-A947-70E740481C1C}">
                <a14:useLocalDpi xmlns:a14="http://schemas.microsoft.com/office/drawing/2010/main" val="0"/>
              </a:ext>
            </a:extLst>
          </a:blip>
          <a:srcRect l="15967" r="2586" b="4"/>
          <a:stretch/>
        </p:blipFill>
        <p:spPr bwMode="auto">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p:spPr>
      </p:pic>
      <p:sp useBgFill="1">
        <p:nvSpPr>
          <p:cNvPr id="17" name="Freeform: Shape 16">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F9E10D73-500A-4E51-9FB8-2C97DA0861FC}"/>
              </a:ext>
            </a:extLst>
          </p:cNvPr>
          <p:cNvSpPr>
            <a:spLocks noGrp="1"/>
          </p:cNvSpPr>
          <p:nvPr>
            <p:ph type="title"/>
          </p:nvPr>
        </p:nvSpPr>
        <p:spPr>
          <a:xfrm>
            <a:off x="336042" y="685800"/>
            <a:ext cx="2105406" cy="1325563"/>
          </a:xfrm>
        </p:spPr>
        <p:txBody>
          <a:bodyPr vert="horz" lIns="91440" tIns="45720" rIns="91440" bIns="45720" rtlCol="0" anchor="ctr">
            <a:normAutofit/>
          </a:bodyPr>
          <a:lstStyle/>
          <a:p>
            <a:pPr>
              <a:lnSpc>
                <a:spcPct val="90000"/>
              </a:lnSpc>
            </a:pPr>
            <a:r>
              <a:rPr lang="en-US" sz="2400" kern="1200" dirty="0">
                <a:solidFill>
                  <a:srgbClr val="7030A0"/>
                </a:solidFill>
                <a:latin typeface="+mj-lt"/>
                <a:ea typeface="+mj-ea"/>
                <a:cs typeface="+mj-cs"/>
              </a:rPr>
              <a:t>Activités Planifiées et Réalisées</a:t>
            </a:r>
          </a:p>
        </p:txBody>
      </p:sp>
      <p:sp>
        <p:nvSpPr>
          <p:cNvPr id="21" name="Rectangle 2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texte 3">
            <a:extLst>
              <a:ext uri="{FF2B5EF4-FFF2-40B4-BE49-F238E27FC236}">
                <a16:creationId xmlns:a16="http://schemas.microsoft.com/office/drawing/2014/main" id="{174D9D67-2259-4C16-AFBD-97FAD069871A}"/>
              </a:ext>
            </a:extLst>
          </p:cNvPr>
          <p:cNvSpPr>
            <a:spLocks noGrp="1"/>
          </p:cNvSpPr>
          <p:nvPr>
            <p:ph type="body" sz="half" idx="2"/>
          </p:nvPr>
        </p:nvSpPr>
        <p:spPr>
          <a:xfrm>
            <a:off x="336042" y="2258568"/>
            <a:ext cx="2429386" cy="4086184"/>
          </a:xfrm>
        </p:spPr>
        <p:txBody>
          <a:bodyPr vert="horz" lIns="91440" tIns="45720" rIns="91440" bIns="45720" rtlCol="0">
            <a:normAutofit/>
          </a:bodyPr>
          <a:lstStyle/>
          <a:p>
            <a:pPr>
              <a:lnSpc>
                <a:spcPct val="90000"/>
              </a:lnSpc>
            </a:pPr>
            <a:r>
              <a:rPr lang="en-US" sz="1500" dirty="0">
                <a:solidFill>
                  <a:srgbClr val="7030A0"/>
                </a:solidFill>
              </a:rPr>
              <a:t>Séances de travail et Rencontres BE TO BE avec les Responsables des communautés de Migrants vivants en Côte d’Ivoire</a:t>
            </a:r>
          </a:p>
        </p:txBody>
      </p:sp>
      <p:sp>
        <p:nvSpPr>
          <p:cNvPr id="7" name="AutoShape 2" descr="https://apis.mail.yahoo.com/ws/v3/mailboxes/@.id==VjN-dmLf4KW-yqy9hVUZI9iWNDG4zZxxTepS6TnltXa-HS9Ai-Jr7QOwa2NS2FZD4ZW18I10yG9RzE87bHtvbUzF5w/messages/@.id==AOjhFeNdw4XbZQhklAgCyL44dSk/content/parts/@.id==2/thumbnail?appid=YMailNorrin">
            <a:extLst>
              <a:ext uri="{FF2B5EF4-FFF2-40B4-BE49-F238E27FC236}">
                <a16:creationId xmlns:a16="http://schemas.microsoft.com/office/drawing/2014/main" id="{19554FD3-68C9-4AFC-A88E-5B5ED1CBCAC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I"/>
          </a:p>
        </p:txBody>
      </p:sp>
      <p:sp>
        <p:nvSpPr>
          <p:cNvPr id="8" name="AutoShape 4" descr="https://apis.mail.yahoo.com/ws/v3/mailboxes/@.id==VjN-dmLf4KW-yqy9hVUZI9iWNDG4zZxxTepS6TnltXa-HS9Ai-Jr7QOwa2NS2FZD4ZW18I10yG9RzE87bHtvbUzF5w/messages/@.id==AOjhFeNdw4XbZQhklAgCyL44dSk/content/parts/@.id==2/thumbnail?appid=YMailNorrin">
            <a:extLst>
              <a:ext uri="{FF2B5EF4-FFF2-40B4-BE49-F238E27FC236}">
                <a16:creationId xmlns:a16="http://schemas.microsoft.com/office/drawing/2014/main" id="{1B612E82-D4EF-43CF-9FB5-B16A4BD4BA6B}"/>
              </a:ext>
            </a:extLst>
          </p:cNvPr>
          <p:cNvSpPr>
            <a:spLocks noChangeAspect="1" noChangeArrowheads="1"/>
          </p:cNvSpPr>
          <p:nvPr/>
        </p:nvSpPr>
        <p:spPr bwMode="auto">
          <a:xfrm>
            <a:off x="4211960" y="4653134"/>
            <a:ext cx="3528392" cy="913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I"/>
          </a:p>
        </p:txBody>
      </p:sp>
    </p:spTree>
    <p:extLst>
      <p:ext uri="{BB962C8B-B14F-4D97-AF65-F5344CB8AC3E}">
        <p14:creationId xmlns:p14="http://schemas.microsoft.com/office/powerpoint/2010/main" val="226146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Espace réservé du contenu 7">
            <a:extLst>
              <a:ext uri="{FF2B5EF4-FFF2-40B4-BE49-F238E27FC236}">
                <a16:creationId xmlns:a16="http://schemas.microsoft.com/office/drawing/2014/main" id="{B130F689-E7FA-4EDA-89A9-180EABF06584}"/>
              </a:ext>
            </a:extLst>
          </p:cNvPr>
          <p:cNvPicPr>
            <a:picLocks noGrp="1" noChangeAspect="1"/>
          </p:cNvPicPr>
          <p:nvPr>
            <p:ph idx="1"/>
          </p:nvPr>
        </p:nvPicPr>
        <p:blipFill rotWithShape="1">
          <a:blip r:embed="rId2"/>
          <a:srcRect/>
          <a:stretch/>
        </p:blipFill>
        <p:spPr>
          <a:xfrm>
            <a:off x="20" y="1"/>
            <a:ext cx="914398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re 1">
            <a:extLst>
              <a:ext uri="{FF2B5EF4-FFF2-40B4-BE49-F238E27FC236}">
                <a16:creationId xmlns:a16="http://schemas.microsoft.com/office/drawing/2014/main" id="{7BB8E9D8-B812-4A1B-BF2E-25023CE82362}"/>
              </a:ext>
            </a:extLst>
          </p:cNvPr>
          <p:cNvSpPr>
            <a:spLocks noGrp="1"/>
          </p:cNvSpPr>
          <p:nvPr>
            <p:ph type="title"/>
          </p:nvPr>
        </p:nvSpPr>
        <p:spPr>
          <a:xfrm>
            <a:off x="449863" y="5234320"/>
            <a:ext cx="5198489" cy="752217"/>
          </a:xfrm>
        </p:spPr>
        <p:txBody>
          <a:bodyPr vert="horz" lIns="91440" tIns="45720" rIns="91440" bIns="45720" rtlCol="0" anchor="b">
            <a:normAutofit/>
          </a:bodyPr>
          <a:lstStyle/>
          <a:p>
            <a:pPr>
              <a:lnSpc>
                <a:spcPct val="90000"/>
              </a:lnSpc>
            </a:pPr>
            <a:r>
              <a:rPr lang="en-US" sz="3100">
                <a:solidFill>
                  <a:schemeClr val="tx1">
                    <a:lumMod val="85000"/>
                    <a:lumOff val="15000"/>
                  </a:schemeClr>
                </a:solidFill>
              </a:rPr>
              <a:t>PROTOCOLE UGTT / UGTCI</a:t>
            </a:r>
          </a:p>
        </p:txBody>
      </p:sp>
      <p:sp>
        <p:nvSpPr>
          <p:cNvPr id="4" name="Espace réservé du texte 3">
            <a:extLst>
              <a:ext uri="{FF2B5EF4-FFF2-40B4-BE49-F238E27FC236}">
                <a16:creationId xmlns:a16="http://schemas.microsoft.com/office/drawing/2014/main" id="{CEFF4ABA-14F0-4F8A-BE99-4ED80A2F2375}"/>
              </a:ext>
            </a:extLst>
          </p:cNvPr>
          <p:cNvSpPr>
            <a:spLocks noGrp="1"/>
          </p:cNvSpPr>
          <p:nvPr>
            <p:ph type="body" sz="half" idx="2"/>
          </p:nvPr>
        </p:nvSpPr>
        <p:spPr>
          <a:xfrm>
            <a:off x="449864" y="6059086"/>
            <a:ext cx="5198489" cy="349725"/>
          </a:xfrm>
        </p:spPr>
        <p:txBody>
          <a:bodyPr vert="horz" lIns="91440" tIns="45720" rIns="91440" bIns="45720" rtlCol="0" anchor="t">
            <a:normAutofit/>
          </a:bodyPr>
          <a:lstStyle/>
          <a:p>
            <a:pPr>
              <a:lnSpc>
                <a:spcPct val="90000"/>
              </a:lnSpc>
              <a:spcBef>
                <a:spcPts val="1000"/>
              </a:spcBef>
            </a:pPr>
            <a:r>
              <a:rPr lang="en-US">
                <a:solidFill>
                  <a:schemeClr val="tx1">
                    <a:lumMod val="85000"/>
                    <a:lumOff val="15000"/>
                  </a:schemeClr>
                </a:solidFill>
              </a:rPr>
              <a:t>Signature du protocole UGTT / UGTCI à TUNIS en septembre 2022</a:t>
            </a:r>
          </a:p>
        </p:txBody>
      </p:sp>
    </p:spTree>
    <p:extLst>
      <p:ext uri="{BB962C8B-B14F-4D97-AF65-F5344CB8AC3E}">
        <p14:creationId xmlns:p14="http://schemas.microsoft.com/office/powerpoint/2010/main" val="2593424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a:extLst>
              <a:ext uri="{FF2B5EF4-FFF2-40B4-BE49-F238E27FC236}">
                <a16:creationId xmlns:a16="http://schemas.microsoft.com/office/drawing/2014/main" id="{95D85330-85E9-4235-946E-B053A7B151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857"/>
          <a:stretch/>
        </p:blipFill>
        <p:spPr>
          <a:xfrm>
            <a:off x="3200400" y="10"/>
            <a:ext cx="5943600" cy="3383270"/>
          </a:xfrm>
          <a:prstGeom prst="rect">
            <a:avLst/>
          </a:prstGeom>
        </p:spPr>
      </p:pic>
      <p:pic>
        <p:nvPicPr>
          <p:cNvPr id="8" name="Image 7">
            <a:extLst>
              <a:ext uri="{FF2B5EF4-FFF2-40B4-BE49-F238E27FC236}">
                <a16:creationId xmlns:a16="http://schemas.microsoft.com/office/drawing/2014/main" id="{85EF9145-FF54-450B-9C50-DA1FB249E61A}"/>
              </a:ext>
            </a:extLst>
          </p:cNvPr>
          <p:cNvPicPr>
            <a:picLocks noChangeAspect="1"/>
          </p:cNvPicPr>
          <p:nvPr/>
        </p:nvPicPr>
        <p:blipFill rotWithShape="1">
          <a:blip r:embed="rId3">
            <a:extLst>
              <a:ext uri="{28A0092B-C50C-407E-A947-70E740481C1C}">
                <a14:useLocalDpi xmlns:a14="http://schemas.microsoft.com/office/drawing/2010/main" val="0"/>
              </a:ext>
            </a:extLst>
          </a:blip>
          <a:srcRect t="5560" r="-1" b="15362"/>
          <a:stretch/>
        </p:blipFill>
        <p:spPr>
          <a:xfrm>
            <a:off x="3488187" y="3474720"/>
            <a:ext cx="5666874" cy="3383280"/>
          </a:xfrm>
          <a:prstGeom prst="rect">
            <a:avLst/>
          </a:prstGeom>
        </p:spPr>
      </p:pic>
      <p:sp useBgFill="1">
        <p:nvSpPr>
          <p:cNvPr id="15" name="Freeform: Shape 14">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83204"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B4009183-E82F-41F0-9AD0-D45BF5E1E44F}"/>
              </a:ext>
            </a:extLst>
          </p:cNvPr>
          <p:cNvSpPr>
            <a:spLocks noGrp="1"/>
          </p:cNvSpPr>
          <p:nvPr>
            <p:ph type="title"/>
          </p:nvPr>
        </p:nvSpPr>
        <p:spPr>
          <a:xfrm>
            <a:off x="482601" y="609600"/>
            <a:ext cx="2994525" cy="3877197"/>
          </a:xfrm>
        </p:spPr>
        <p:txBody>
          <a:bodyPr vert="horz" lIns="91440" tIns="45720" rIns="91440" bIns="45720" rtlCol="0" anchor="b">
            <a:normAutofit/>
          </a:bodyPr>
          <a:lstStyle/>
          <a:p>
            <a:pPr>
              <a:lnSpc>
                <a:spcPct val="90000"/>
              </a:lnSpc>
            </a:pPr>
            <a:r>
              <a:rPr lang="en-US" sz="3800" kern="1200" dirty="0">
                <a:solidFill>
                  <a:srgbClr val="7030A0"/>
                </a:solidFill>
                <a:latin typeface="+mj-lt"/>
                <a:ea typeface="+mj-ea"/>
                <a:cs typeface="+mj-cs"/>
              </a:rPr>
              <a:t>Activités Planifiées et Réalisées</a:t>
            </a:r>
          </a:p>
        </p:txBody>
      </p:sp>
      <p:sp>
        <p:nvSpPr>
          <p:cNvPr id="4" name="Espace réservé du texte 3">
            <a:extLst>
              <a:ext uri="{FF2B5EF4-FFF2-40B4-BE49-F238E27FC236}">
                <a16:creationId xmlns:a16="http://schemas.microsoft.com/office/drawing/2014/main" id="{56A6DB84-D102-4D83-A3E3-7301FF922B34}"/>
              </a:ext>
            </a:extLst>
          </p:cNvPr>
          <p:cNvSpPr>
            <a:spLocks noGrp="1"/>
          </p:cNvSpPr>
          <p:nvPr>
            <p:ph type="body" sz="half" idx="2"/>
          </p:nvPr>
        </p:nvSpPr>
        <p:spPr>
          <a:xfrm>
            <a:off x="482600" y="4638783"/>
            <a:ext cx="3005587" cy="1343972"/>
          </a:xfrm>
        </p:spPr>
        <p:txBody>
          <a:bodyPr vert="horz" lIns="91440" tIns="45720" rIns="91440" bIns="45720" rtlCol="0">
            <a:normAutofit/>
          </a:bodyPr>
          <a:lstStyle/>
          <a:p>
            <a:pPr>
              <a:lnSpc>
                <a:spcPct val="90000"/>
              </a:lnSpc>
              <a:spcBef>
                <a:spcPts val="1000"/>
              </a:spcBef>
            </a:pPr>
            <a:r>
              <a:rPr lang="en-US" sz="2400" kern="1200" dirty="0">
                <a:solidFill>
                  <a:srgbClr val="7030A0"/>
                </a:solidFill>
                <a:latin typeface="+mn-lt"/>
                <a:ea typeface="+mn-ea"/>
                <a:cs typeface="+mn-cs"/>
              </a:rPr>
              <a:t>Overture d’un espace Migrant </a:t>
            </a:r>
          </a:p>
        </p:txBody>
      </p:sp>
    </p:spTree>
    <p:extLst>
      <p:ext uri="{BB962C8B-B14F-4D97-AF65-F5344CB8AC3E}">
        <p14:creationId xmlns:p14="http://schemas.microsoft.com/office/powerpoint/2010/main" val="418944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366137-3DBB-4912-98D5-672702020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28D1CE-5BF4-45B7-8D6D-B31A31980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581843"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F2416A-CBB0-4FEB-ABB3-ED4656ABA621}"/>
              </a:ext>
            </a:extLst>
          </p:cNvPr>
          <p:cNvSpPr>
            <a:spLocks noGrp="1"/>
          </p:cNvSpPr>
          <p:nvPr>
            <p:ph type="title"/>
          </p:nvPr>
        </p:nvSpPr>
        <p:spPr>
          <a:xfrm>
            <a:off x="580144" y="685801"/>
            <a:ext cx="2421554" cy="1591235"/>
          </a:xfrm>
        </p:spPr>
        <p:txBody>
          <a:bodyPr vert="horz" lIns="91440" tIns="45720" rIns="91440" bIns="45720" rtlCol="0" anchor="b">
            <a:normAutofit/>
          </a:bodyPr>
          <a:lstStyle/>
          <a:p>
            <a:pPr>
              <a:lnSpc>
                <a:spcPct val="90000"/>
              </a:lnSpc>
            </a:pPr>
            <a:r>
              <a:rPr lang="en-US" sz="2400" dirty="0">
                <a:solidFill>
                  <a:schemeClr val="bg1"/>
                </a:solidFill>
              </a:rPr>
              <a:t>Activités Planifiées et Réalisées</a:t>
            </a:r>
          </a:p>
        </p:txBody>
      </p:sp>
      <p:sp>
        <p:nvSpPr>
          <p:cNvPr id="4" name="Espace réservé du texte 3">
            <a:extLst>
              <a:ext uri="{FF2B5EF4-FFF2-40B4-BE49-F238E27FC236}">
                <a16:creationId xmlns:a16="http://schemas.microsoft.com/office/drawing/2014/main" id="{0452776F-3608-41FF-B6E6-DF9982810736}"/>
              </a:ext>
            </a:extLst>
          </p:cNvPr>
          <p:cNvSpPr>
            <a:spLocks noGrp="1"/>
          </p:cNvSpPr>
          <p:nvPr>
            <p:ph type="body" sz="half" idx="2"/>
          </p:nvPr>
        </p:nvSpPr>
        <p:spPr>
          <a:xfrm>
            <a:off x="580144" y="2563907"/>
            <a:ext cx="2421554" cy="3544498"/>
          </a:xfrm>
        </p:spPr>
        <p:txBody>
          <a:bodyPr vert="horz" lIns="91440" tIns="45720" rIns="91440" bIns="45720" rtlCol="0" anchor="t">
            <a:normAutofit/>
          </a:bodyPr>
          <a:lstStyle/>
          <a:p>
            <a:pPr>
              <a:lnSpc>
                <a:spcPct val="90000"/>
              </a:lnSpc>
            </a:pPr>
            <a:r>
              <a:rPr lang="en-US" sz="1700" dirty="0">
                <a:solidFill>
                  <a:schemeClr val="bg1"/>
                </a:solidFill>
              </a:rPr>
              <a:t>Réalisation et participations à des études de recherches pour une meilleure prise en charge des migrants</a:t>
            </a:r>
          </a:p>
          <a:p>
            <a:pPr indent="-228600" algn="ctr">
              <a:lnSpc>
                <a:spcPct val="90000"/>
              </a:lnSpc>
              <a:buFont typeface="Arial" panose="020B0604020202020204" pitchFamily="34" charset="0"/>
              <a:buChar char="•"/>
            </a:pPr>
            <a:endParaRPr lang="en-US" sz="1700" dirty="0">
              <a:solidFill>
                <a:schemeClr val="bg1"/>
              </a:solidFill>
            </a:endParaRPr>
          </a:p>
        </p:txBody>
      </p:sp>
      <p:pic>
        <p:nvPicPr>
          <p:cNvPr id="6" name="Espace réservé du contenu 5">
            <a:extLst>
              <a:ext uri="{FF2B5EF4-FFF2-40B4-BE49-F238E27FC236}">
                <a16:creationId xmlns:a16="http://schemas.microsoft.com/office/drawing/2014/main" id="{E4A2747F-002D-44C0-B536-CDA6C653D1E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1842" y="836712"/>
            <a:ext cx="2783743" cy="4608512"/>
          </a:xfrm>
          <a:prstGeom prst="rect">
            <a:avLst/>
          </a:prstGeom>
        </p:spPr>
      </p:pic>
      <p:pic>
        <p:nvPicPr>
          <p:cNvPr id="8" name="Image 7">
            <a:extLst>
              <a:ext uri="{FF2B5EF4-FFF2-40B4-BE49-F238E27FC236}">
                <a16:creationId xmlns:a16="http://schemas.microsoft.com/office/drawing/2014/main" id="{830F388C-BA9A-4B63-894B-57CC60DE1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787" y="836712"/>
            <a:ext cx="2545701" cy="4608512"/>
          </a:xfrm>
          <a:prstGeom prst="rect">
            <a:avLst/>
          </a:prstGeom>
        </p:spPr>
      </p:pic>
    </p:spTree>
    <p:extLst>
      <p:ext uri="{BB962C8B-B14F-4D97-AF65-F5344CB8AC3E}">
        <p14:creationId xmlns:p14="http://schemas.microsoft.com/office/powerpoint/2010/main" val="2808400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84EB9F2A-DAC7-4A3F-8A35-2DF7CA5808D5}"/>
              </a:ext>
            </a:extLst>
          </p:cNvPr>
          <p:cNvSpPr>
            <a:spLocks noGrp="1"/>
          </p:cNvSpPr>
          <p:nvPr>
            <p:ph type="title"/>
          </p:nvPr>
        </p:nvSpPr>
        <p:spPr>
          <a:xfrm>
            <a:off x="628650" y="673770"/>
            <a:ext cx="2415246" cy="2027227"/>
          </a:xfrm>
        </p:spPr>
        <p:txBody>
          <a:bodyPr anchor="t">
            <a:normAutofit/>
          </a:bodyPr>
          <a:lstStyle/>
          <a:p>
            <a:pPr>
              <a:lnSpc>
                <a:spcPct val="90000"/>
              </a:lnSpc>
            </a:pPr>
            <a:r>
              <a:rPr lang="fr-FR" sz="3300" dirty="0">
                <a:solidFill>
                  <a:srgbClr val="FFFFFF"/>
                </a:solidFill>
              </a:rPr>
              <a:t>PLAN D’ACTION PRIORITAIRE</a:t>
            </a:r>
            <a:br>
              <a:rPr lang="fr-FR" sz="3300" dirty="0">
                <a:solidFill>
                  <a:srgbClr val="FFFFFF"/>
                </a:solidFill>
              </a:rPr>
            </a:br>
            <a:r>
              <a:rPr lang="fr-FR" sz="3300" dirty="0">
                <a:solidFill>
                  <a:srgbClr val="FFFFFF"/>
                </a:solidFill>
              </a:rPr>
              <a:t>2024</a:t>
            </a:r>
            <a:endParaRPr lang="fr-CI" sz="3300" dirty="0">
              <a:solidFill>
                <a:srgbClr val="FFFFFF"/>
              </a:solidFill>
            </a:endParaRPr>
          </a:p>
        </p:txBody>
      </p:sp>
      <p:graphicFrame>
        <p:nvGraphicFramePr>
          <p:cNvPr id="5" name="Espace réservé du contenu 4">
            <a:extLst>
              <a:ext uri="{FF2B5EF4-FFF2-40B4-BE49-F238E27FC236}">
                <a16:creationId xmlns:a16="http://schemas.microsoft.com/office/drawing/2014/main" id="{9AB2B98F-B0C1-4E00-B627-EE9FE05FBDF8}"/>
              </a:ext>
            </a:extLst>
          </p:cNvPr>
          <p:cNvGraphicFramePr>
            <a:graphicFrameLocks noGrp="1"/>
          </p:cNvGraphicFramePr>
          <p:nvPr>
            <p:ph idx="1"/>
          </p:nvPr>
        </p:nvGraphicFramePr>
        <p:xfrm>
          <a:off x="4157004" y="1341715"/>
          <a:ext cx="4358346" cy="4078004"/>
        </p:xfrm>
        <a:graphic>
          <a:graphicData uri="http://schemas.openxmlformats.org/drawingml/2006/table">
            <a:tbl>
              <a:tblPr firstRow="1" firstCol="1" bandRow="1">
                <a:noFill/>
                <a:tableStyleId>{5C22544A-7EE6-4342-B048-85BDC9FD1C3A}</a:tableStyleId>
              </a:tblPr>
              <a:tblGrid>
                <a:gridCol w="4358346">
                  <a:extLst>
                    <a:ext uri="{9D8B030D-6E8A-4147-A177-3AD203B41FA5}">
                      <a16:colId xmlns:a16="http://schemas.microsoft.com/office/drawing/2014/main" val="1655747277"/>
                    </a:ext>
                  </a:extLst>
                </a:gridCol>
              </a:tblGrid>
              <a:tr h="513600">
                <a:tc>
                  <a:txBody>
                    <a:bodyPr/>
                    <a:lstStyle/>
                    <a:p>
                      <a:pPr algn="ctr">
                        <a:lnSpc>
                          <a:spcPct val="115000"/>
                        </a:lnSpc>
                        <a:spcAft>
                          <a:spcPts val="0"/>
                        </a:spcAft>
                      </a:pPr>
                      <a:r>
                        <a:rPr lang="fr-FR" sz="1800" b="1" cap="none" spc="0">
                          <a:solidFill>
                            <a:schemeClr val="tx1"/>
                          </a:solidFill>
                          <a:effectLst/>
                        </a:rPr>
                        <a:t>Objectifs opérationnels</a:t>
                      </a:r>
                      <a:endParaRPr lang="fr-CI" sz="18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56" marR="64858" marT="20673" marB="155049"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762645788"/>
                  </a:ext>
                </a:extLst>
              </a:tr>
              <a:tr h="803886">
                <a:tc>
                  <a:txBody>
                    <a:bodyPr/>
                    <a:lstStyle/>
                    <a:p>
                      <a:pPr marL="342900" lvl="0" indent="-342900" algn="just">
                        <a:lnSpc>
                          <a:spcPct val="150000"/>
                        </a:lnSpc>
                        <a:spcAft>
                          <a:spcPts val="0"/>
                        </a:spcAft>
                        <a:buFont typeface="+mj-lt"/>
                        <a:buAutoNum type="arabicPeriod"/>
                      </a:pPr>
                      <a:r>
                        <a:rPr lang="fr-FR" sz="1400" b="1" cap="none" spc="0">
                          <a:solidFill>
                            <a:schemeClr val="tx1"/>
                          </a:solidFill>
                          <a:effectLst/>
                        </a:rPr>
                        <a:t>Rendre fonctionnel le bureau de la PCSM-CI &lt;&lt;Espace Migrant&gt;&gt;</a:t>
                      </a:r>
                      <a:endParaRPr lang="fr-CI"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56" marR="64858" marT="20673" marB="155049" anchor="ctr">
                    <a:lnL w="9525" cap="flat" cmpd="sng" algn="ctr">
                      <a:solidFill>
                        <a:schemeClr val="tx1"/>
                      </a:solid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1600417837"/>
                  </a:ext>
                </a:extLst>
              </a:tr>
              <a:tr h="803886">
                <a:tc>
                  <a:txBody>
                    <a:bodyPr/>
                    <a:lstStyle/>
                    <a:p>
                      <a:pPr marL="342900" lvl="0" indent="-342900">
                        <a:lnSpc>
                          <a:spcPct val="150000"/>
                        </a:lnSpc>
                        <a:spcAft>
                          <a:spcPts val="0"/>
                        </a:spcAft>
                        <a:buFont typeface="+mj-lt"/>
                        <a:buAutoNum type="arabicPeriod"/>
                      </a:pPr>
                      <a:r>
                        <a:rPr lang="fr-FR" sz="1400" b="1" cap="none" spc="0">
                          <a:solidFill>
                            <a:schemeClr val="tx1"/>
                          </a:solidFill>
                          <a:effectLst/>
                        </a:rPr>
                        <a:t>Création d’un environnement favorable à la mise en œuvre du protocole UGTT / UGTCI</a:t>
                      </a:r>
                      <a:endParaRPr lang="fr-CI"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56" marR="64858" marT="20673" marB="155049"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90667478"/>
                  </a:ext>
                </a:extLst>
              </a:tr>
              <a:tr h="803886">
                <a:tc>
                  <a:txBody>
                    <a:bodyPr/>
                    <a:lstStyle/>
                    <a:p>
                      <a:pPr marL="342900" lvl="0" indent="-342900" algn="just">
                        <a:lnSpc>
                          <a:spcPct val="150000"/>
                        </a:lnSpc>
                        <a:spcAft>
                          <a:spcPts val="0"/>
                        </a:spcAft>
                        <a:buFont typeface="+mj-lt"/>
                        <a:buAutoNum type="arabicPeriod"/>
                      </a:pPr>
                      <a:r>
                        <a:rPr lang="fr-FR" sz="1400" b="1" cap="none" spc="0">
                          <a:solidFill>
                            <a:schemeClr val="tx1"/>
                          </a:solidFill>
                          <a:effectLst/>
                        </a:rPr>
                        <a:t>Assurer l’assistance juridique et syndicale aux travailleurs migrants</a:t>
                      </a:r>
                      <a:endParaRPr lang="fr-CI"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56" marR="64858" marT="20673" marB="155049" anchor="ctr">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585056220"/>
                  </a:ext>
                </a:extLst>
              </a:tr>
              <a:tr h="1152746">
                <a:tc>
                  <a:txBody>
                    <a:bodyPr/>
                    <a:lstStyle/>
                    <a:p>
                      <a:pPr>
                        <a:lnSpc>
                          <a:spcPct val="115000"/>
                        </a:lnSpc>
                        <a:spcAft>
                          <a:spcPts val="0"/>
                        </a:spcAft>
                      </a:pPr>
                      <a:r>
                        <a:rPr lang="fr-FR" sz="1400" b="1" cap="none" spc="0">
                          <a:solidFill>
                            <a:schemeClr val="tx1"/>
                          </a:solidFill>
                          <a:effectLst/>
                        </a:rPr>
                        <a:t> </a:t>
                      </a:r>
                      <a:endParaRPr lang="fr-CI" sz="1400" b="1" cap="none" spc="0">
                        <a:solidFill>
                          <a:schemeClr val="tx1"/>
                        </a:solidFill>
                        <a:effectLst/>
                      </a:endParaRPr>
                    </a:p>
                    <a:p>
                      <a:pPr>
                        <a:lnSpc>
                          <a:spcPct val="115000"/>
                        </a:lnSpc>
                        <a:spcAft>
                          <a:spcPts val="0"/>
                        </a:spcAft>
                      </a:pPr>
                      <a:r>
                        <a:rPr lang="fr-FR" sz="1400" b="1" cap="none" spc="0">
                          <a:solidFill>
                            <a:schemeClr val="tx1"/>
                          </a:solidFill>
                          <a:effectLst/>
                        </a:rPr>
                        <a:t> </a:t>
                      </a:r>
                      <a:endParaRPr lang="fr-CI" sz="1400" b="1" cap="none" spc="0">
                        <a:solidFill>
                          <a:schemeClr val="tx1"/>
                        </a:solidFill>
                        <a:effectLst/>
                      </a:endParaRPr>
                    </a:p>
                    <a:p>
                      <a:pPr marL="342900" lvl="0" indent="-342900">
                        <a:lnSpc>
                          <a:spcPct val="115000"/>
                        </a:lnSpc>
                        <a:spcAft>
                          <a:spcPts val="0"/>
                        </a:spcAft>
                        <a:buFont typeface="+mj-lt"/>
                        <a:buAutoNum type="arabicPeriod" startAt="4"/>
                      </a:pPr>
                      <a:r>
                        <a:rPr lang="fr-FR" sz="1400" b="1" cap="none" spc="0">
                          <a:solidFill>
                            <a:schemeClr val="tx1"/>
                          </a:solidFill>
                          <a:effectLst/>
                        </a:rPr>
                        <a:t>Renforcement des capacités techniques de la PCSM-CI</a:t>
                      </a:r>
                      <a:endParaRPr lang="fr-CI"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356" marR="64858" marT="20673" marB="155049">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516689729"/>
                  </a:ext>
                </a:extLst>
              </a:tr>
            </a:tbl>
          </a:graphicData>
        </a:graphic>
      </p:graphicFrame>
    </p:spTree>
    <p:extLst>
      <p:ext uri="{BB962C8B-B14F-4D97-AF65-F5344CB8AC3E}">
        <p14:creationId xmlns:p14="http://schemas.microsoft.com/office/powerpoint/2010/main" val="460842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389B1-DC64-410E-A429-3881FED4D1FB}"/>
              </a:ext>
            </a:extLst>
          </p:cNvPr>
          <p:cNvSpPr>
            <a:spLocks noGrp="1"/>
          </p:cNvSpPr>
          <p:nvPr>
            <p:ph type="title"/>
          </p:nvPr>
        </p:nvSpPr>
        <p:spPr>
          <a:xfrm>
            <a:off x="457200" y="274638"/>
            <a:ext cx="8229600" cy="490066"/>
          </a:xfrm>
        </p:spPr>
        <p:txBody>
          <a:bodyPr>
            <a:normAutofit fontScale="90000"/>
          </a:bodyPr>
          <a:lstStyle/>
          <a:p>
            <a:r>
              <a:rPr lang="fr-FR" b="1" dirty="0">
                <a:solidFill>
                  <a:schemeClr val="accent2"/>
                </a:solidFill>
              </a:rPr>
              <a:t>Conclusion</a:t>
            </a:r>
            <a:endParaRPr lang="fr-CI" dirty="0"/>
          </a:p>
        </p:txBody>
      </p:sp>
      <p:sp>
        <p:nvSpPr>
          <p:cNvPr id="3" name="Espace réservé du contenu 2">
            <a:extLst>
              <a:ext uri="{FF2B5EF4-FFF2-40B4-BE49-F238E27FC236}">
                <a16:creationId xmlns:a16="http://schemas.microsoft.com/office/drawing/2014/main" id="{A0289C11-C91C-4C0B-AA74-CFFC7143BF05}"/>
              </a:ext>
            </a:extLst>
          </p:cNvPr>
          <p:cNvSpPr>
            <a:spLocks noGrp="1"/>
          </p:cNvSpPr>
          <p:nvPr>
            <p:ph idx="1"/>
          </p:nvPr>
        </p:nvSpPr>
        <p:spPr>
          <a:xfrm>
            <a:off x="251520" y="764704"/>
            <a:ext cx="8712968" cy="5976664"/>
          </a:xfrm>
        </p:spPr>
        <p:txBody>
          <a:bodyPr>
            <a:normAutofit fontScale="55000" lnSpcReduction="20000"/>
          </a:bodyPr>
          <a:lstStyle/>
          <a:p>
            <a:pPr marL="0" indent="0">
              <a:buNone/>
            </a:pPr>
            <a:r>
              <a:rPr lang="fr-FR" dirty="0">
                <a:solidFill>
                  <a:srgbClr val="7030A0"/>
                </a:solidFill>
              </a:rPr>
              <a:t>Les stratégies renouvelées des gouvernements du Nord comme du Sud</a:t>
            </a:r>
            <a:r>
              <a:rPr lang="fr-FR" b="1" dirty="0">
                <a:solidFill>
                  <a:srgbClr val="7030A0"/>
                </a:solidFill>
              </a:rPr>
              <a:t> </a:t>
            </a:r>
            <a:r>
              <a:rPr lang="fr-FR" dirty="0">
                <a:solidFill>
                  <a:srgbClr val="7030A0"/>
                </a:solidFill>
              </a:rPr>
              <a:t>montrent les insuffisances de la gestion humaines et durable de la question migratoire. </a:t>
            </a:r>
          </a:p>
          <a:p>
            <a:pPr marL="0" indent="0">
              <a:buNone/>
            </a:pPr>
            <a:endParaRPr lang="fr-FR" dirty="0">
              <a:solidFill>
                <a:srgbClr val="7030A0"/>
              </a:solidFill>
            </a:endParaRPr>
          </a:p>
          <a:p>
            <a:pPr marL="0" indent="0">
              <a:buNone/>
            </a:pPr>
            <a:r>
              <a:rPr lang="fr-FR" dirty="0">
                <a:solidFill>
                  <a:srgbClr val="7030A0"/>
                </a:solidFill>
              </a:rPr>
              <a:t>Ce qui positionne</a:t>
            </a:r>
            <a:r>
              <a:rPr lang="fr-FR" b="1" dirty="0">
                <a:solidFill>
                  <a:srgbClr val="7030A0"/>
                </a:solidFill>
              </a:rPr>
              <a:t> les Syndicats </a:t>
            </a:r>
            <a:r>
              <a:rPr lang="fr-FR" dirty="0">
                <a:solidFill>
                  <a:srgbClr val="7030A0"/>
                </a:solidFill>
              </a:rPr>
              <a:t>et </a:t>
            </a:r>
            <a:r>
              <a:rPr lang="fr-FR" b="1" dirty="0">
                <a:solidFill>
                  <a:srgbClr val="7030A0"/>
                </a:solidFill>
              </a:rPr>
              <a:t>OCS</a:t>
            </a:r>
            <a:r>
              <a:rPr lang="fr-FR" dirty="0">
                <a:solidFill>
                  <a:srgbClr val="7030A0"/>
                </a:solidFill>
              </a:rPr>
              <a:t>, comme des espoirs des travailleurs migrants qui ont besoin d’être organisé et d’être représenté au sein des Organisations syndicales pour les sortir de leur situation de Précarité. On peut donc affirmer que la migration ne doit pas constituer une menace, mais plutôt un apport positif qu’il convient de gérer et d’organiser afin d’éviter un réflexe de peur de la population autochtone face aux travailleurs migrants.</a:t>
            </a:r>
          </a:p>
          <a:p>
            <a:pPr marL="0" indent="0">
              <a:buNone/>
            </a:pPr>
            <a:endParaRPr lang="fr-FR" dirty="0">
              <a:solidFill>
                <a:srgbClr val="7030A0"/>
              </a:solidFill>
            </a:endParaRPr>
          </a:p>
          <a:p>
            <a:pPr marL="0" indent="0">
              <a:buNone/>
            </a:pPr>
            <a:r>
              <a:rPr lang="fr-FR" dirty="0">
                <a:solidFill>
                  <a:srgbClr val="7030A0"/>
                </a:solidFill>
              </a:rPr>
              <a:t>L’espace Migrant mis en place par la PCSM-CI  permettra de :</a:t>
            </a:r>
          </a:p>
          <a:p>
            <a:pPr>
              <a:buFontTx/>
              <a:buChar char="-"/>
            </a:pPr>
            <a:r>
              <a:rPr lang="fr-FR" dirty="0">
                <a:solidFill>
                  <a:srgbClr val="7030A0"/>
                </a:solidFill>
              </a:rPr>
              <a:t>Recevoir, écouter et orienter les migrants;</a:t>
            </a:r>
          </a:p>
          <a:p>
            <a:pPr>
              <a:buFontTx/>
              <a:buChar char="-"/>
            </a:pPr>
            <a:r>
              <a:rPr lang="fr-FR" dirty="0">
                <a:solidFill>
                  <a:srgbClr val="7030A0"/>
                </a:solidFill>
              </a:rPr>
              <a:t>Continuer et intensifier la campagne de communication pour la promotion des droits des Migrants à travers la ratification des conventions des NU;</a:t>
            </a:r>
          </a:p>
          <a:p>
            <a:pPr>
              <a:buNone/>
            </a:pPr>
            <a:r>
              <a:rPr lang="fr-FR" dirty="0">
                <a:solidFill>
                  <a:srgbClr val="7030A0"/>
                </a:solidFill>
              </a:rPr>
              <a:t>- Recueille des données statistiques et définir des profils migratoire pour une meilleur orientation;</a:t>
            </a:r>
          </a:p>
          <a:p>
            <a:pPr>
              <a:buNone/>
            </a:pPr>
            <a:r>
              <a:rPr lang="fr-FR" dirty="0">
                <a:solidFill>
                  <a:srgbClr val="7030A0"/>
                </a:solidFill>
              </a:rPr>
              <a:t>- L’élaboration et la mise en œuvre de la cartographie des services et organisations d’aides aux migrants de retour;</a:t>
            </a:r>
          </a:p>
          <a:p>
            <a:pPr>
              <a:buNone/>
            </a:pPr>
            <a:r>
              <a:rPr lang="fr-FR" dirty="0">
                <a:solidFill>
                  <a:srgbClr val="7030A0"/>
                </a:solidFill>
              </a:rPr>
              <a:t>- Mettre en place un réseautage des points focaux nationaux.  </a:t>
            </a:r>
          </a:p>
          <a:p>
            <a:pPr marL="0" indent="0">
              <a:buNone/>
            </a:pPr>
            <a:endParaRPr lang="fr-FR" dirty="0">
              <a:solidFill>
                <a:srgbClr val="7030A0"/>
              </a:solidFill>
            </a:endParaRPr>
          </a:p>
          <a:p>
            <a:pPr marL="0" indent="0">
              <a:buNone/>
            </a:pPr>
            <a:r>
              <a:rPr lang="fr-FR" dirty="0">
                <a:solidFill>
                  <a:srgbClr val="7030A0"/>
                </a:solidFill>
              </a:rPr>
              <a:t>Comment partager les bonnes pratiques entre Organisations Syndicale, comment assurer le respect des droits des migrants et leur familles, comment apporter une meilleur protection sociale aux migrants et leur famille, comment arriver à une migration par choix et non par nécessité. Tels sont les défis majeurs de la PCSM-CI. </a:t>
            </a:r>
          </a:p>
          <a:p>
            <a:endParaRPr lang="fr-FR" dirty="0">
              <a:solidFill>
                <a:srgbClr val="7030A0"/>
              </a:solidFill>
              <a:latin typeface="Agency FB" panose="020B0503020202020204" pitchFamily="34" charset="0"/>
            </a:endParaRPr>
          </a:p>
          <a:p>
            <a:endParaRPr lang="fr-FR" dirty="0">
              <a:solidFill>
                <a:srgbClr val="7030A0"/>
              </a:solidFill>
              <a:latin typeface="Agency FB" panose="020B0503020202020204" pitchFamily="34" charset="0"/>
            </a:endParaRPr>
          </a:p>
          <a:p>
            <a:endParaRPr lang="fr-CI" dirty="0"/>
          </a:p>
        </p:txBody>
      </p:sp>
    </p:spTree>
    <p:extLst>
      <p:ext uri="{BB962C8B-B14F-4D97-AF65-F5344CB8AC3E}">
        <p14:creationId xmlns:p14="http://schemas.microsoft.com/office/powerpoint/2010/main" val="2073874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75221-8C48-4060-893F-32FD973F3B7A}"/>
              </a:ext>
            </a:extLst>
          </p:cNvPr>
          <p:cNvSpPr>
            <a:spLocks noGrp="1"/>
          </p:cNvSpPr>
          <p:nvPr>
            <p:ph type="ctrTitle"/>
          </p:nvPr>
        </p:nvSpPr>
        <p:spPr>
          <a:xfrm>
            <a:off x="685800" y="548681"/>
            <a:ext cx="7772400" cy="3051770"/>
          </a:xfrm>
        </p:spPr>
        <p:txBody>
          <a:bodyPr>
            <a:normAutofit/>
          </a:bodyPr>
          <a:lstStyle/>
          <a:p>
            <a:pPr marL="0" indent="0"/>
            <a:r>
              <a:rPr lang="fr-FR" sz="9600" b="1" dirty="0">
                <a:solidFill>
                  <a:srgbClr val="7030A0"/>
                </a:solidFill>
                <a:latin typeface="Agency FB" panose="020B0503020202020204" pitchFamily="34" charset="0"/>
              </a:rPr>
              <a:t>FIN</a:t>
            </a:r>
            <a:br>
              <a:rPr lang="fr-FR" sz="9600" b="1" dirty="0">
                <a:solidFill>
                  <a:srgbClr val="7030A0"/>
                </a:solidFill>
                <a:latin typeface="Agency FB" panose="020B0503020202020204" pitchFamily="34" charset="0"/>
              </a:rPr>
            </a:br>
            <a:r>
              <a:rPr lang="fr-FR" b="1" dirty="0">
                <a:solidFill>
                  <a:srgbClr val="7030A0"/>
                </a:solidFill>
                <a:latin typeface="Agency FB" panose="020B0503020202020204" pitchFamily="34" charset="0"/>
              </a:rPr>
              <a:t>Merci de l’attention</a:t>
            </a:r>
            <a:br>
              <a:rPr lang="fr-FR" b="1" dirty="0">
                <a:solidFill>
                  <a:srgbClr val="7030A0"/>
                </a:solidFill>
                <a:latin typeface="Agency FB" panose="020B0503020202020204" pitchFamily="34" charset="0"/>
              </a:rPr>
            </a:br>
            <a:endParaRPr lang="fr-CI" dirty="0"/>
          </a:p>
        </p:txBody>
      </p:sp>
      <p:sp>
        <p:nvSpPr>
          <p:cNvPr id="3" name="Sous-titre 2">
            <a:extLst>
              <a:ext uri="{FF2B5EF4-FFF2-40B4-BE49-F238E27FC236}">
                <a16:creationId xmlns:a16="http://schemas.microsoft.com/office/drawing/2014/main" id="{A0F4C210-DFC3-4016-8A6B-D580DD3B05C6}"/>
              </a:ext>
            </a:extLst>
          </p:cNvPr>
          <p:cNvSpPr>
            <a:spLocks noGrp="1"/>
          </p:cNvSpPr>
          <p:nvPr>
            <p:ph type="subTitle" idx="1"/>
          </p:nvPr>
        </p:nvSpPr>
        <p:spPr>
          <a:xfrm>
            <a:off x="3275856" y="3428999"/>
            <a:ext cx="5328592" cy="2880319"/>
          </a:xfrm>
        </p:spPr>
        <p:txBody>
          <a:bodyPr>
            <a:normAutofit fontScale="47500" lnSpcReduction="20000"/>
          </a:bodyPr>
          <a:lstStyle/>
          <a:p>
            <a:pPr algn="l"/>
            <a:r>
              <a:rPr lang="fr-FR" b="1" dirty="0">
                <a:solidFill>
                  <a:schemeClr val="accent6">
                    <a:lumMod val="75000"/>
                  </a:schemeClr>
                </a:solidFill>
              </a:rPr>
              <a:t>TANO Honorat</a:t>
            </a:r>
          </a:p>
          <a:p>
            <a:pPr algn="l"/>
            <a:endParaRPr lang="fr-FR" b="1" dirty="0">
              <a:solidFill>
                <a:schemeClr val="accent6">
                  <a:lumMod val="75000"/>
                </a:schemeClr>
              </a:solidFill>
            </a:endParaRPr>
          </a:p>
          <a:p>
            <a:pPr marL="457200" indent="-457200" algn="l">
              <a:lnSpc>
                <a:spcPct val="120000"/>
              </a:lnSpc>
              <a:buFontTx/>
              <a:buChar char="-"/>
            </a:pPr>
            <a:r>
              <a:rPr lang="fr-FR" dirty="0">
                <a:solidFill>
                  <a:schemeClr val="accent6">
                    <a:lumMod val="75000"/>
                  </a:schemeClr>
                </a:solidFill>
              </a:rPr>
              <a:t>UGTCI, Secrétaire National chargé des  Migrants et des Accords</a:t>
            </a:r>
          </a:p>
          <a:p>
            <a:pPr marL="457200" indent="-457200" algn="l">
              <a:lnSpc>
                <a:spcPct val="120000"/>
              </a:lnSpc>
              <a:buFontTx/>
              <a:buChar char="-"/>
            </a:pPr>
            <a:endParaRPr lang="fr-FR" dirty="0">
              <a:solidFill>
                <a:schemeClr val="accent6">
                  <a:lumMod val="75000"/>
                </a:schemeClr>
              </a:solidFill>
            </a:endParaRPr>
          </a:p>
          <a:p>
            <a:pPr marL="457200" indent="-457200" algn="l">
              <a:lnSpc>
                <a:spcPct val="120000"/>
              </a:lnSpc>
              <a:buFontTx/>
              <a:buChar char="-"/>
            </a:pPr>
            <a:r>
              <a:rPr lang="fr-FR" dirty="0">
                <a:solidFill>
                  <a:schemeClr val="accent6">
                    <a:lumMod val="75000"/>
                  </a:schemeClr>
                </a:solidFill>
              </a:rPr>
              <a:t>Coordonnateur PCSM-CI</a:t>
            </a:r>
          </a:p>
          <a:p>
            <a:pPr marL="457200" indent="-457200" algn="l">
              <a:lnSpc>
                <a:spcPct val="120000"/>
              </a:lnSpc>
              <a:buFontTx/>
              <a:buChar char="-"/>
            </a:pPr>
            <a:endParaRPr lang="fr-FR" dirty="0">
              <a:solidFill>
                <a:schemeClr val="accent6">
                  <a:lumMod val="75000"/>
                </a:schemeClr>
              </a:solidFill>
            </a:endParaRPr>
          </a:p>
          <a:p>
            <a:pPr marL="457200" indent="-457200" algn="l">
              <a:lnSpc>
                <a:spcPct val="120000"/>
              </a:lnSpc>
              <a:buFontTx/>
              <a:buChar char="-"/>
            </a:pPr>
            <a:r>
              <a:rPr lang="fr-FR" dirty="0">
                <a:solidFill>
                  <a:schemeClr val="accent6">
                    <a:lumMod val="75000"/>
                  </a:schemeClr>
                </a:solidFill>
              </a:rPr>
              <a:t>Point Focal RSMMS/ATUMNET-CSI</a:t>
            </a:r>
          </a:p>
          <a:p>
            <a:pPr marL="457200" indent="-457200" algn="l">
              <a:buFontTx/>
              <a:buChar char="-"/>
            </a:pPr>
            <a:endParaRPr lang="fr-FR" dirty="0">
              <a:solidFill>
                <a:schemeClr val="accent6">
                  <a:lumMod val="75000"/>
                </a:schemeClr>
              </a:solidFill>
            </a:endParaRPr>
          </a:p>
          <a:p>
            <a:pPr algn="l"/>
            <a:r>
              <a:rPr lang="fr-FR" dirty="0">
                <a:solidFill>
                  <a:schemeClr val="accent6">
                    <a:lumMod val="75000"/>
                  </a:schemeClr>
                </a:solidFill>
              </a:rPr>
              <a:t>+225 05005930</a:t>
            </a:r>
          </a:p>
          <a:p>
            <a:endParaRPr lang="fr-CI" dirty="0"/>
          </a:p>
        </p:txBody>
      </p:sp>
    </p:spTree>
    <p:extLst>
      <p:ext uri="{BB962C8B-B14F-4D97-AF65-F5344CB8AC3E}">
        <p14:creationId xmlns:p14="http://schemas.microsoft.com/office/powerpoint/2010/main" val="244551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5F0C2-52CC-4FCA-954A-888B480BB7C5}"/>
              </a:ext>
            </a:extLst>
          </p:cNvPr>
          <p:cNvSpPr>
            <a:spLocks noGrp="1"/>
          </p:cNvSpPr>
          <p:nvPr>
            <p:ph type="title"/>
          </p:nvPr>
        </p:nvSpPr>
        <p:spPr>
          <a:xfrm>
            <a:off x="457200" y="274638"/>
            <a:ext cx="8229600" cy="778099"/>
          </a:xfrm>
        </p:spPr>
        <p:txBody>
          <a:bodyPr/>
          <a:lstStyle/>
          <a:p>
            <a:r>
              <a:rPr lang="fr-FR" b="1" dirty="0">
                <a:solidFill>
                  <a:schemeClr val="accent2"/>
                </a:solidFill>
                <a:latin typeface="+mn-lt"/>
              </a:rPr>
              <a:t>Contexte national</a:t>
            </a:r>
            <a:endParaRPr lang="fr-CI" dirty="0">
              <a:latin typeface="+mn-lt"/>
            </a:endParaRPr>
          </a:p>
        </p:txBody>
      </p:sp>
      <p:sp>
        <p:nvSpPr>
          <p:cNvPr id="3" name="Espace réservé du texte 2">
            <a:extLst>
              <a:ext uri="{FF2B5EF4-FFF2-40B4-BE49-F238E27FC236}">
                <a16:creationId xmlns:a16="http://schemas.microsoft.com/office/drawing/2014/main" id="{0131975C-CC87-453A-8B55-C10B1BB105EB}"/>
              </a:ext>
            </a:extLst>
          </p:cNvPr>
          <p:cNvSpPr>
            <a:spLocks noGrp="1"/>
          </p:cNvSpPr>
          <p:nvPr>
            <p:ph type="body" idx="1"/>
          </p:nvPr>
        </p:nvSpPr>
        <p:spPr>
          <a:xfrm>
            <a:off x="457200" y="1268761"/>
            <a:ext cx="4040188" cy="778099"/>
          </a:xfrm>
        </p:spPr>
        <p:txBody>
          <a:bodyPr>
            <a:normAutofit fontScale="85000" lnSpcReduction="10000"/>
          </a:bodyPr>
          <a:lstStyle/>
          <a:p>
            <a:endParaRPr lang="fr-FR" dirty="0">
              <a:solidFill>
                <a:srgbClr val="7030A0"/>
              </a:solidFill>
            </a:endParaRPr>
          </a:p>
          <a:p>
            <a:r>
              <a:rPr lang="fr-FR" dirty="0">
                <a:solidFill>
                  <a:srgbClr val="7030A0"/>
                </a:solidFill>
              </a:rPr>
              <a:t>Présentation de la CÔTE D’IVOIRE</a:t>
            </a:r>
          </a:p>
          <a:p>
            <a:endParaRPr lang="fr-CI" dirty="0"/>
          </a:p>
        </p:txBody>
      </p:sp>
      <p:sp>
        <p:nvSpPr>
          <p:cNvPr id="4" name="Espace réservé du contenu 3">
            <a:extLst>
              <a:ext uri="{FF2B5EF4-FFF2-40B4-BE49-F238E27FC236}">
                <a16:creationId xmlns:a16="http://schemas.microsoft.com/office/drawing/2014/main" id="{743FFA60-E6D2-482A-8F03-A3F515DEABD7}"/>
              </a:ext>
            </a:extLst>
          </p:cNvPr>
          <p:cNvSpPr>
            <a:spLocks noGrp="1"/>
          </p:cNvSpPr>
          <p:nvPr>
            <p:ph sz="half" idx="2"/>
          </p:nvPr>
        </p:nvSpPr>
        <p:spPr>
          <a:xfrm>
            <a:off x="457200" y="2174874"/>
            <a:ext cx="4040188" cy="4408487"/>
          </a:xfrm>
        </p:spPr>
        <p:txBody>
          <a:bodyPr>
            <a:normAutofit lnSpcReduction="10000"/>
          </a:bodyPr>
          <a:lstStyle/>
          <a:p>
            <a:r>
              <a:rPr lang="fr-FR" dirty="0">
                <a:solidFill>
                  <a:srgbClr val="7030A0"/>
                </a:solidFill>
              </a:rPr>
              <a:t>Superficie: </a:t>
            </a:r>
            <a:r>
              <a:rPr lang="fr-FR" dirty="0">
                <a:solidFill>
                  <a:srgbClr val="FFC000"/>
                </a:solidFill>
              </a:rPr>
              <a:t>322 460 km2</a:t>
            </a:r>
          </a:p>
          <a:p>
            <a:r>
              <a:rPr lang="fr-FR" dirty="0">
                <a:solidFill>
                  <a:srgbClr val="7030A0"/>
                </a:solidFill>
              </a:rPr>
              <a:t>Densité population: </a:t>
            </a:r>
            <a:r>
              <a:rPr lang="fr-FR" dirty="0">
                <a:solidFill>
                  <a:srgbClr val="FFC000"/>
                </a:solidFill>
              </a:rPr>
              <a:t>70,3 habitants/km2</a:t>
            </a:r>
          </a:p>
          <a:p>
            <a:r>
              <a:rPr lang="fr-FR" dirty="0">
                <a:solidFill>
                  <a:srgbClr val="7030A0"/>
                </a:solidFill>
              </a:rPr>
              <a:t>PIB/habitant: </a:t>
            </a:r>
            <a:r>
              <a:rPr lang="fr-FR" dirty="0">
                <a:solidFill>
                  <a:srgbClr val="FFC000"/>
                </a:solidFill>
              </a:rPr>
              <a:t>1 569,93 USD</a:t>
            </a:r>
          </a:p>
          <a:p>
            <a:r>
              <a:rPr lang="fr-FR" dirty="0">
                <a:solidFill>
                  <a:srgbClr val="7030A0"/>
                </a:solidFill>
              </a:rPr>
              <a:t>Population Totale: </a:t>
            </a:r>
            <a:r>
              <a:rPr lang="fr-FR" dirty="0">
                <a:solidFill>
                  <a:srgbClr val="FFC000"/>
                </a:solidFill>
              </a:rPr>
              <a:t>22 671 331</a:t>
            </a:r>
          </a:p>
          <a:p>
            <a:r>
              <a:rPr lang="fr-FR" dirty="0">
                <a:solidFill>
                  <a:srgbClr val="7030A0"/>
                </a:solidFill>
              </a:rPr>
              <a:t> Ivoiriens: </a:t>
            </a:r>
            <a:r>
              <a:rPr lang="fr-FR" dirty="0">
                <a:solidFill>
                  <a:srgbClr val="FFC000"/>
                </a:solidFill>
              </a:rPr>
              <a:t>17 175 457 </a:t>
            </a:r>
            <a:r>
              <a:rPr lang="fr-FR" dirty="0">
                <a:solidFill>
                  <a:srgbClr val="7030A0"/>
                </a:solidFill>
              </a:rPr>
              <a:t>soit </a:t>
            </a:r>
            <a:r>
              <a:rPr lang="fr-FR" dirty="0">
                <a:solidFill>
                  <a:srgbClr val="FFC000"/>
                </a:solidFill>
              </a:rPr>
              <a:t>75,8%</a:t>
            </a:r>
            <a:r>
              <a:rPr lang="fr-FR" dirty="0">
                <a:solidFill>
                  <a:srgbClr val="7030A0"/>
                </a:solidFill>
              </a:rPr>
              <a:t> de la population totale</a:t>
            </a:r>
          </a:p>
          <a:p>
            <a:r>
              <a:rPr lang="fr-FR" dirty="0">
                <a:solidFill>
                  <a:srgbClr val="7030A0"/>
                </a:solidFill>
              </a:rPr>
              <a:t>Non Ivoiriens:  </a:t>
            </a:r>
            <a:r>
              <a:rPr lang="fr-FR" dirty="0">
                <a:solidFill>
                  <a:srgbClr val="FFC000"/>
                </a:solidFill>
              </a:rPr>
              <a:t>5 490 222</a:t>
            </a:r>
            <a:r>
              <a:rPr lang="fr-FR" dirty="0">
                <a:solidFill>
                  <a:srgbClr val="7030A0"/>
                </a:solidFill>
              </a:rPr>
              <a:t>, soit </a:t>
            </a:r>
            <a:r>
              <a:rPr lang="fr-FR" dirty="0">
                <a:solidFill>
                  <a:srgbClr val="FFC000"/>
                </a:solidFill>
              </a:rPr>
              <a:t>24,2% </a:t>
            </a:r>
            <a:r>
              <a:rPr lang="fr-FR" dirty="0">
                <a:solidFill>
                  <a:srgbClr val="7030A0"/>
                </a:solidFill>
              </a:rPr>
              <a:t>de la population totale</a:t>
            </a:r>
            <a:endParaRPr lang="fr-FR" dirty="0">
              <a:solidFill>
                <a:srgbClr val="FFC000"/>
              </a:solidFill>
            </a:endParaRPr>
          </a:p>
          <a:p>
            <a:endParaRPr lang="fr-CI" dirty="0"/>
          </a:p>
        </p:txBody>
      </p:sp>
      <p:sp>
        <p:nvSpPr>
          <p:cNvPr id="5" name="Espace réservé du texte 4">
            <a:extLst>
              <a:ext uri="{FF2B5EF4-FFF2-40B4-BE49-F238E27FC236}">
                <a16:creationId xmlns:a16="http://schemas.microsoft.com/office/drawing/2014/main" id="{9C6E300B-C8F7-46A3-BC5E-8815FE4D745E}"/>
              </a:ext>
            </a:extLst>
          </p:cNvPr>
          <p:cNvSpPr>
            <a:spLocks noGrp="1"/>
          </p:cNvSpPr>
          <p:nvPr>
            <p:ph type="body" sz="quarter" idx="3"/>
          </p:nvPr>
        </p:nvSpPr>
        <p:spPr>
          <a:xfrm>
            <a:off x="4645025" y="1268761"/>
            <a:ext cx="4041775" cy="778099"/>
          </a:xfrm>
        </p:spPr>
        <p:txBody>
          <a:bodyPr>
            <a:normAutofit fontScale="85000" lnSpcReduction="10000"/>
          </a:bodyPr>
          <a:lstStyle/>
          <a:p>
            <a:r>
              <a:rPr lang="fr-FR" sz="2800" dirty="0">
                <a:solidFill>
                  <a:srgbClr val="7030A0"/>
                </a:solidFill>
              </a:rPr>
              <a:t>RGPH, 2014 &amp; BM</a:t>
            </a:r>
          </a:p>
          <a:p>
            <a:endParaRPr lang="fr-CI" sz="2000" dirty="0"/>
          </a:p>
        </p:txBody>
      </p:sp>
      <p:pic>
        <p:nvPicPr>
          <p:cNvPr id="7" name="Picture 2" descr="Résultat de recherche d'images pour &quot;carte de la cote d'ivoire&quot;">
            <a:extLst>
              <a:ext uri="{FF2B5EF4-FFF2-40B4-BE49-F238E27FC236}">
                <a16:creationId xmlns:a16="http://schemas.microsoft.com/office/drawing/2014/main" id="{7C375B76-CED0-4FE9-B2EC-A4510C6E88BB}"/>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03013" y="2174875"/>
            <a:ext cx="3713403" cy="413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0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B93D3-D979-41DC-A470-A4A8E0134FE9}"/>
              </a:ext>
            </a:extLst>
          </p:cNvPr>
          <p:cNvSpPr>
            <a:spLocks noGrp="1"/>
          </p:cNvSpPr>
          <p:nvPr>
            <p:ph type="title"/>
          </p:nvPr>
        </p:nvSpPr>
        <p:spPr>
          <a:xfrm>
            <a:off x="457200" y="274638"/>
            <a:ext cx="8229600" cy="778098"/>
          </a:xfrm>
        </p:spPr>
        <p:txBody>
          <a:bodyPr/>
          <a:lstStyle/>
          <a:p>
            <a:r>
              <a:rPr lang="fr-FR" b="1" dirty="0">
                <a:solidFill>
                  <a:schemeClr val="accent2"/>
                </a:solidFill>
                <a:latin typeface="+mn-lt"/>
              </a:rPr>
              <a:t>Contexte national</a:t>
            </a:r>
            <a:endParaRPr lang="fr-CI" dirty="0">
              <a:latin typeface="+mn-lt"/>
            </a:endParaRPr>
          </a:p>
        </p:txBody>
      </p:sp>
      <p:sp>
        <p:nvSpPr>
          <p:cNvPr id="4" name="Espace réservé du contenu 2">
            <a:extLst>
              <a:ext uri="{FF2B5EF4-FFF2-40B4-BE49-F238E27FC236}">
                <a16:creationId xmlns:a16="http://schemas.microsoft.com/office/drawing/2014/main" id="{0E272177-E41D-4AF1-BE0D-5959F0EE7C45}"/>
              </a:ext>
            </a:extLst>
          </p:cNvPr>
          <p:cNvSpPr>
            <a:spLocks noGrp="1"/>
          </p:cNvSpPr>
          <p:nvPr>
            <p:ph idx="1"/>
          </p:nvPr>
        </p:nvSpPr>
        <p:spPr>
          <a:xfrm>
            <a:off x="457200" y="1600200"/>
            <a:ext cx="8229600" cy="4983162"/>
          </a:xfrm>
        </p:spPr>
        <p:txBody>
          <a:bodyPr>
            <a:normAutofit fontScale="92500" lnSpcReduction="20000"/>
          </a:bodyPr>
          <a:lstStyle/>
          <a:p>
            <a:r>
              <a:rPr lang="fr-FR" sz="3200" dirty="0">
                <a:solidFill>
                  <a:srgbClr val="7030A0"/>
                </a:solidFill>
              </a:rPr>
              <a:t>Côte d’Ivoire, pays de tradition d’immigration d’où son nom &lt;&lt;Etat unis d’Afrique&gt;&gt;. </a:t>
            </a:r>
          </a:p>
          <a:p>
            <a:r>
              <a:rPr lang="fr-FR" sz="3200" dirty="0">
                <a:solidFill>
                  <a:srgbClr val="7030A0"/>
                </a:solidFill>
              </a:rPr>
              <a:t>Depuis quelques années, le phénomène d’émigration a pris aussi de l’ampleur</a:t>
            </a:r>
          </a:p>
          <a:p>
            <a:r>
              <a:rPr lang="fr-FR" sz="3200" dirty="0">
                <a:solidFill>
                  <a:srgbClr val="7030A0"/>
                </a:solidFill>
              </a:rPr>
              <a:t>Seulement, les mouvements migratoires constituent un sujet très sensible qui suscite beaucoup de passions, de débats et parfois toutes sortes de comportements imprévisibles ou irrationnels</a:t>
            </a:r>
          </a:p>
          <a:p>
            <a:r>
              <a:rPr lang="fr-FR" sz="3200" dirty="0">
                <a:solidFill>
                  <a:srgbClr val="7030A0"/>
                </a:solidFill>
              </a:rPr>
              <a:t>Ils méritent toutefois d’être étudier pour comprendre les logiques de développement de la Côte d’Ivoire et même de l’Afrique de l’Ouest</a:t>
            </a:r>
          </a:p>
          <a:p>
            <a:endParaRPr lang="fr-FR" dirty="0"/>
          </a:p>
        </p:txBody>
      </p:sp>
    </p:spTree>
    <p:extLst>
      <p:ext uri="{BB962C8B-B14F-4D97-AF65-F5344CB8AC3E}">
        <p14:creationId xmlns:p14="http://schemas.microsoft.com/office/powerpoint/2010/main" val="198260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5D112E-4688-48F6-B630-F1D2CAA58FDE}"/>
              </a:ext>
            </a:extLst>
          </p:cNvPr>
          <p:cNvSpPr>
            <a:spLocks noGrp="1"/>
          </p:cNvSpPr>
          <p:nvPr>
            <p:ph type="title"/>
          </p:nvPr>
        </p:nvSpPr>
        <p:spPr>
          <a:xfrm>
            <a:off x="457200" y="274638"/>
            <a:ext cx="8229600" cy="562074"/>
          </a:xfrm>
        </p:spPr>
        <p:txBody>
          <a:bodyPr>
            <a:normAutofit fontScale="90000"/>
          </a:bodyPr>
          <a:lstStyle/>
          <a:p>
            <a:r>
              <a:rPr lang="fr-FR" b="1" dirty="0">
                <a:solidFill>
                  <a:schemeClr val="accent2"/>
                </a:solidFill>
                <a:latin typeface="+mn-lt"/>
              </a:rPr>
              <a:t>Contexte national</a:t>
            </a:r>
            <a:endParaRPr lang="fr-CI" dirty="0">
              <a:latin typeface="+mn-lt"/>
            </a:endParaRPr>
          </a:p>
        </p:txBody>
      </p:sp>
      <p:sp>
        <p:nvSpPr>
          <p:cNvPr id="3" name="Espace réservé du contenu 2">
            <a:extLst>
              <a:ext uri="{FF2B5EF4-FFF2-40B4-BE49-F238E27FC236}">
                <a16:creationId xmlns:a16="http://schemas.microsoft.com/office/drawing/2014/main" id="{962CE5E1-224A-4226-8D4D-F66EBA42FC7A}"/>
              </a:ext>
            </a:extLst>
          </p:cNvPr>
          <p:cNvSpPr>
            <a:spLocks noGrp="1"/>
          </p:cNvSpPr>
          <p:nvPr>
            <p:ph idx="1"/>
          </p:nvPr>
        </p:nvSpPr>
        <p:spPr/>
        <p:txBody>
          <a:bodyPr/>
          <a:lstStyle/>
          <a:p>
            <a:pPr marL="0" indent="0" algn="ctr">
              <a:buNone/>
            </a:pPr>
            <a:r>
              <a:rPr lang="fr-FR" b="1" dirty="0">
                <a:solidFill>
                  <a:srgbClr val="7030A0"/>
                </a:solidFill>
              </a:rPr>
              <a:t>Etat de ratification des conventions</a:t>
            </a:r>
          </a:p>
          <a:p>
            <a:pPr marL="0" indent="0">
              <a:buNone/>
            </a:pPr>
            <a:r>
              <a:rPr lang="fr-FR" dirty="0">
                <a:solidFill>
                  <a:srgbClr val="FFC000"/>
                </a:solidFill>
              </a:rPr>
              <a:t>40 </a:t>
            </a:r>
            <a:r>
              <a:rPr lang="fr-FR" dirty="0">
                <a:solidFill>
                  <a:srgbClr val="7030A0"/>
                </a:solidFill>
              </a:rPr>
              <a:t>conventions ratifiées dont </a:t>
            </a:r>
            <a:r>
              <a:rPr lang="fr-FR" dirty="0">
                <a:solidFill>
                  <a:srgbClr val="FFC000"/>
                </a:solidFill>
              </a:rPr>
              <a:t>36 </a:t>
            </a:r>
            <a:r>
              <a:rPr lang="fr-FR" dirty="0">
                <a:solidFill>
                  <a:srgbClr val="7030A0"/>
                </a:solidFill>
              </a:rPr>
              <a:t>en vigueur et </a:t>
            </a:r>
            <a:r>
              <a:rPr lang="fr-FR" dirty="0">
                <a:solidFill>
                  <a:srgbClr val="FFC000"/>
                </a:solidFill>
              </a:rPr>
              <a:t>04 </a:t>
            </a:r>
            <a:r>
              <a:rPr lang="fr-FR" dirty="0">
                <a:solidFill>
                  <a:srgbClr val="7030A0"/>
                </a:solidFill>
              </a:rPr>
              <a:t>pas en vigueur</a:t>
            </a:r>
          </a:p>
          <a:p>
            <a:pPr marL="0" indent="0">
              <a:buNone/>
            </a:pPr>
            <a:endParaRPr lang="fr-FR" dirty="0">
              <a:solidFill>
                <a:srgbClr val="7030A0"/>
              </a:solidFill>
            </a:endParaRPr>
          </a:p>
          <a:p>
            <a:r>
              <a:rPr lang="fr-FR" dirty="0">
                <a:solidFill>
                  <a:srgbClr val="FFC000"/>
                </a:solidFill>
              </a:rPr>
              <a:t>08 </a:t>
            </a:r>
            <a:r>
              <a:rPr lang="fr-FR" dirty="0">
                <a:solidFill>
                  <a:srgbClr val="7030A0"/>
                </a:solidFill>
              </a:rPr>
              <a:t>Conventions fondamentales, </a:t>
            </a:r>
            <a:r>
              <a:rPr lang="fr-FR" dirty="0">
                <a:solidFill>
                  <a:srgbClr val="FFC000"/>
                </a:solidFill>
              </a:rPr>
              <a:t>08</a:t>
            </a:r>
            <a:r>
              <a:rPr lang="fr-FR" dirty="0">
                <a:solidFill>
                  <a:srgbClr val="7030A0"/>
                </a:solidFill>
              </a:rPr>
              <a:t> ratifiées</a:t>
            </a:r>
          </a:p>
          <a:p>
            <a:r>
              <a:rPr lang="fr-FR" dirty="0">
                <a:solidFill>
                  <a:srgbClr val="FFC000"/>
                </a:solidFill>
              </a:rPr>
              <a:t>04 </a:t>
            </a:r>
            <a:r>
              <a:rPr lang="fr-FR" dirty="0">
                <a:solidFill>
                  <a:srgbClr val="7030A0"/>
                </a:solidFill>
              </a:rPr>
              <a:t>Conventions de gouvernance, </a:t>
            </a:r>
            <a:r>
              <a:rPr lang="fr-FR" dirty="0">
                <a:solidFill>
                  <a:srgbClr val="FFC000"/>
                </a:solidFill>
              </a:rPr>
              <a:t>03</a:t>
            </a:r>
            <a:r>
              <a:rPr lang="fr-FR" dirty="0">
                <a:solidFill>
                  <a:srgbClr val="7030A0"/>
                </a:solidFill>
              </a:rPr>
              <a:t> ratifiées</a:t>
            </a:r>
          </a:p>
          <a:p>
            <a:r>
              <a:rPr lang="fr-FR" dirty="0">
                <a:solidFill>
                  <a:srgbClr val="FFC000"/>
                </a:solidFill>
              </a:rPr>
              <a:t>177 </a:t>
            </a:r>
            <a:r>
              <a:rPr lang="fr-FR" dirty="0">
                <a:solidFill>
                  <a:srgbClr val="7030A0"/>
                </a:solidFill>
              </a:rPr>
              <a:t>Conventions techniques, </a:t>
            </a:r>
            <a:r>
              <a:rPr lang="fr-FR" dirty="0">
                <a:solidFill>
                  <a:srgbClr val="FFC000"/>
                </a:solidFill>
              </a:rPr>
              <a:t>29 </a:t>
            </a:r>
            <a:r>
              <a:rPr lang="fr-FR" dirty="0">
                <a:solidFill>
                  <a:srgbClr val="7030A0"/>
                </a:solidFill>
              </a:rPr>
              <a:t>ratifiées</a:t>
            </a:r>
          </a:p>
          <a:p>
            <a:endParaRPr lang="fr-CI" dirty="0"/>
          </a:p>
        </p:txBody>
      </p:sp>
    </p:spTree>
    <p:extLst>
      <p:ext uri="{BB962C8B-B14F-4D97-AF65-F5344CB8AC3E}">
        <p14:creationId xmlns:p14="http://schemas.microsoft.com/office/powerpoint/2010/main" val="154740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AF455B-016A-411F-850A-874F8F8B3FC2}"/>
              </a:ext>
            </a:extLst>
          </p:cNvPr>
          <p:cNvSpPr>
            <a:spLocks noGrp="1"/>
          </p:cNvSpPr>
          <p:nvPr>
            <p:ph type="title"/>
          </p:nvPr>
        </p:nvSpPr>
        <p:spPr>
          <a:xfrm>
            <a:off x="457200" y="274638"/>
            <a:ext cx="8229600" cy="634082"/>
          </a:xfrm>
        </p:spPr>
        <p:txBody>
          <a:bodyPr>
            <a:normAutofit fontScale="90000"/>
          </a:bodyPr>
          <a:lstStyle/>
          <a:p>
            <a:r>
              <a:rPr lang="fr-FR" b="1" dirty="0">
                <a:solidFill>
                  <a:schemeClr val="accent2"/>
                </a:solidFill>
                <a:latin typeface="+mn-lt"/>
              </a:rPr>
              <a:t>Contexte national</a:t>
            </a:r>
            <a:endParaRPr lang="fr-CI" dirty="0">
              <a:latin typeface="+mn-lt"/>
            </a:endParaRPr>
          </a:p>
        </p:txBody>
      </p:sp>
      <p:sp>
        <p:nvSpPr>
          <p:cNvPr id="3" name="Espace réservé du contenu 2">
            <a:extLst>
              <a:ext uri="{FF2B5EF4-FFF2-40B4-BE49-F238E27FC236}">
                <a16:creationId xmlns:a16="http://schemas.microsoft.com/office/drawing/2014/main" id="{DDE179F7-FD39-4B9E-AC64-118C70C2C32D}"/>
              </a:ext>
            </a:extLst>
          </p:cNvPr>
          <p:cNvSpPr>
            <a:spLocks noGrp="1"/>
          </p:cNvSpPr>
          <p:nvPr>
            <p:ph idx="1"/>
          </p:nvPr>
        </p:nvSpPr>
        <p:spPr>
          <a:xfrm>
            <a:off x="457200" y="1268760"/>
            <a:ext cx="8229600" cy="5314602"/>
          </a:xfrm>
        </p:spPr>
        <p:txBody>
          <a:bodyPr>
            <a:normAutofit fontScale="85000" lnSpcReduction="20000"/>
          </a:bodyPr>
          <a:lstStyle/>
          <a:p>
            <a:pPr marL="0" indent="0" algn="ctr">
              <a:buNone/>
            </a:pPr>
            <a:r>
              <a:rPr lang="fr-FR" b="1" dirty="0">
                <a:solidFill>
                  <a:srgbClr val="7030A0"/>
                </a:solidFill>
              </a:rPr>
              <a:t>Cadre juridique et institutionnel</a:t>
            </a:r>
          </a:p>
          <a:p>
            <a:r>
              <a:rPr lang="fr-FR" dirty="0">
                <a:solidFill>
                  <a:srgbClr val="7030A0"/>
                </a:solidFill>
              </a:rPr>
              <a:t>Aucun cadre n’est défini au plan National</a:t>
            </a:r>
          </a:p>
          <a:p>
            <a:r>
              <a:rPr lang="fr-FR" dirty="0">
                <a:solidFill>
                  <a:srgbClr val="7030A0"/>
                </a:solidFill>
              </a:rPr>
              <a:t>Politique de la Côte d’Ivoire en matière de Migration se défini dans le cadre Régional et international</a:t>
            </a:r>
          </a:p>
          <a:p>
            <a:r>
              <a:rPr lang="fr-FR" dirty="0">
                <a:solidFill>
                  <a:srgbClr val="7030A0"/>
                </a:solidFill>
              </a:rPr>
              <a:t>CEDEAO, </a:t>
            </a:r>
            <a:r>
              <a:rPr lang="fr-FR" dirty="0">
                <a:solidFill>
                  <a:srgbClr val="FFC000"/>
                </a:solidFill>
              </a:rPr>
              <a:t>07</a:t>
            </a:r>
            <a:r>
              <a:rPr lang="fr-FR" dirty="0">
                <a:solidFill>
                  <a:srgbClr val="7030A0"/>
                </a:solidFill>
              </a:rPr>
              <a:t> Protocoles et actes additionnels, difficulté d’application depuis </a:t>
            </a:r>
            <a:r>
              <a:rPr lang="fr-FR" dirty="0">
                <a:solidFill>
                  <a:srgbClr val="FFC000"/>
                </a:solidFill>
              </a:rPr>
              <a:t>+ 25 ans </a:t>
            </a:r>
            <a:r>
              <a:rPr lang="fr-FR" dirty="0">
                <a:solidFill>
                  <a:srgbClr val="7030A0"/>
                </a:solidFill>
              </a:rPr>
              <a:t>après son adoption</a:t>
            </a:r>
            <a:endParaRPr lang="fr-FR" dirty="0">
              <a:solidFill>
                <a:srgbClr val="FFC000"/>
              </a:solidFill>
            </a:endParaRPr>
          </a:p>
          <a:p>
            <a:r>
              <a:rPr lang="fr-FR" dirty="0">
                <a:solidFill>
                  <a:srgbClr val="7030A0"/>
                </a:solidFill>
              </a:rPr>
              <a:t>OIT, malgré la non ratification des conventions sur la Migration</a:t>
            </a:r>
          </a:p>
          <a:p>
            <a:pPr marL="0" indent="0">
              <a:buNone/>
            </a:pPr>
            <a:r>
              <a:rPr lang="fr-FR" dirty="0">
                <a:solidFill>
                  <a:srgbClr val="7030A0"/>
                </a:solidFill>
              </a:rPr>
              <a:t>L’art.11.1, du code de travail, marque la préférence nationale d’accès au marché du travail, ce qui est contraire à la </a:t>
            </a:r>
            <a:r>
              <a:rPr lang="fr-FR" b="1" dirty="0">
                <a:solidFill>
                  <a:srgbClr val="7030A0"/>
                </a:solidFill>
              </a:rPr>
              <a:t>C111 de l’OIT </a:t>
            </a:r>
            <a:r>
              <a:rPr lang="fr-FR" dirty="0">
                <a:solidFill>
                  <a:srgbClr val="7030A0"/>
                </a:solidFill>
              </a:rPr>
              <a:t>sur l’emploi et la profession ratifié le 5 mai 1961 </a:t>
            </a:r>
          </a:p>
          <a:p>
            <a:pPr marL="0" indent="0">
              <a:buNone/>
            </a:pPr>
            <a:r>
              <a:rPr lang="fr-FR" dirty="0">
                <a:solidFill>
                  <a:srgbClr val="7030A0"/>
                </a:solidFill>
              </a:rPr>
              <a:t>Disposition contournée par les frais de visa de contrat de travail des non nationaux imposés aux employeurs</a:t>
            </a:r>
          </a:p>
          <a:p>
            <a:endParaRPr lang="fr-CI" dirty="0"/>
          </a:p>
        </p:txBody>
      </p:sp>
    </p:spTree>
    <p:extLst>
      <p:ext uri="{BB962C8B-B14F-4D97-AF65-F5344CB8AC3E}">
        <p14:creationId xmlns:p14="http://schemas.microsoft.com/office/powerpoint/2010/main" val="100385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91C4BE-2442-45AB-88BB-C378EB1FE53D}"/>
              </a:ext>
            </a:extLst>
          </p:cNvPr>
          <p:cNvSpPr>
            <a:spLocks noGrp="1"/>
          </p:cNvSpPr>
          <p:nvPr>
            <p:ph type="title"/>
          </p:nvPr>
        </p:nvSpPr>
        <p:spPr>
          <a:xfrm>
            <a:off x="457200" y="274638"/>
            <a:ext cx="8229600" cy="850106"/>
          </a:xfrm>
        </p:spPr>
        <p:txBody>
          <a:bodyPr/>
          <a:lstStyle/>
          <a:p>
            <a:r>
              <a:rPr lang="fr-FR" b="1" dirty="0">
                <a:solidFill>
                  <a:schemeClr val="accent2"/>
                </a:solidFill>
                <a:latin typeface="+mn-lt"/>
              </a:rPr>
              <a:t>Contexte national</a:t>
            </a:r>
            <a:endParaRPr lang="fr-CI" dirty="0">
              <a:latin typeface="+mn-lt"/>
            </a:endParaRPr>
          </a:p>
        </p:txBody>
      </p:sp>
      <p:sp>
        <p:nvSpPr>
          <p:cNvPr id="3" name="Espace réservé du contenu 2">
            <a:extLst>
              <a:ext uri="{FF2B5EF4-FFF2-40B4-BE49-F238E27FC236}">
                <a16:creationId xmlns:a16="http://schemas.microsoft.com/office/drawing/2014/main" id="{C4CDA2A2-AD8D-4C6B-BBC9-9B921CA8EC93}"/>
              </a:ext>
            </a:extLst>
          </p:cNvPr>
          <p:cNvSpPr>
            <a:spLocks noGrp="1"/>
          </p:cNvSpPr>
          <p:nvPr>
            <p:ph idx="1"/>
          </p:nvPr>
        </p:nvSpPr>
        <p:spPr>
          <a:xfrm>
            <a:off x="457200" y="1268760"/>
            <a:ext cx="8229600" cy="5112568"/>
          </a:xfrm>
        </p:spPr>
        <p:txBody>
          <a:bodyPr>
            <a:normAutofit fontScale="85000" lnSpcReduction="10000"/>
          </a:bodyPr>
          <a:lstStyle/>
          <a:p>
            <a:pPr marL="0" indent="0" algn="ctr">
              <a:buNone/>
            </a:pPr>
            <a:r>
              <a:rPr lang="fr-FR" b="1" dirty="0">
                <a:solidFill>
                  <a:srgbClr val="7030A0"/>
                </a:solidFill>
              </a:rPr>
              <a:t>Perspectives en matière de gouvernance de migration</a:t>
            </a:r>
          </a:p>
          <a:p>
            <a:pPr marL="0" indent="0">
              <a:buNone/>
            </a:pPr>
            <a:r>
              <a:rPr lang="fr-FR" dirty="0">
                <a:solidFill>
                  <a:srgbClr val="FFC000"/>
                </a:solidFill>
              </a:rPr>
              <a:t>Etat:</a:t>
            </a:r>
          </a:p>
          <a:p>
            <a:pPr>
              <a:buFontTx/>
              <a:buChar char="-"/>
            </a:pPr>
            <a:r>
              <a:rPr lang="fr-FR" dirty="0">
                <a:solidFill>
                  <a:srgbClr val="7030A0"/>
                </a:solidFill>
              </a:rPr>
              <a:t>Création d’une direction des ivoiriens de l’extérieur</a:t>
            </a:r>
          </a:p>
          <a:p>
            <a:pPr>
              <a:buFontTx/>
              <a:buChar char="-"/>
            </a:pPr>
            <a:r>
              <a:rPr lang="fr-FR" dirty="0">
                <a:solidFill>
                  <a:srgbClr val="7030A0"/>
                </a:solidFill>
              </a:rPr>
              <a:t>Campagne de sensibilisation sur la migration irrégulière (2017)</a:t>
            </a:r>
          </a:p>
          <a:p>
            <a:pPr>
              <a:buFontTx/>
              <a:buChar char="-"/>
            </a:pPr>
            <a:r>
              <a:rPr lang="fr-FR" dirty="0">
                <a:solidFill>
                  <a:srgbClr val="7030A0"/>
                </a:solidFill>
              </a:rPr>
              <a:t>Bureau d’accompagnement des Migrants (centre d’accueil, d’information, d’orientation et d’accompagnement des Migrants en CI) avec l’OIM</a:t>
            </a:r>
          </a:p>
          <a:p>
            <a:pPr>
              <a:buFontTx/>
              <a:buChar char="-"/>
            </a:pPr>
            <a:r>
              <a:rPr lang="fr-FR" dirty="0">
                <a:solidFill>
                  <a:srgbClr val="7030A0"/>
                </a:solidFill>
              </a:rPr>
              <a:t>Facilitation de l’accès aux services sociaux (CMU)</a:t>
            </a:r>
          </a:p>
          <a:p>
            <a:pPr>
              <a:buFontTx/>
              <a:buChar char="-"/>
            </a:pPr>
            <a:r>
              <a:rPr lang="fr-FR" dirty="0">
                <a:solidFill>
                  <a:srgbClr val="7030A0"/>
                </a:solidFill>
              </a:rPr>
              <a:t>Régime des travailleurs indépendants (sécurité social)</a:t>
            </a:r>
          </a:p>
          <a:p>
            <a:pPr>
              <a:buFontTx/>
              <a:buChar char="-"/>
            </a:pPr>
            <a:r>
              <a:rPr lang="fr-FR" dirty="0">
                <a:solidFill>
                  <a:srgbClr val="7030A0"/>
                </a:solidFill>
              </a:rPr>
              <a:t>Projet d’élaboration de la politique nationale de migration</a:t>
            </a:r>
          </a:p>
          <a:p>
            <a:endParaRPr lang="fr-CI" dirty="0"/>
          </a:p>
        </p:txBody>
      </p:sp>
    </p:spTree>
    <p:extLst>
      <p:ext uri="{BB962C8B-B14F-4D97-AF65-F5344CB8AC3E}">
        <p14:creationId xmlns:p14="http://schemas.microsoft.com/office/powerpoint/2010/main" val="396839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CBB937-E909-4C4D-9166-CECDF5204041}"/>
              </a:ext>
            </a:extLst>
          </p:cNvPr>
          <p:cNvSpPr>
            <a:spLocks noGrp="1"/>
          </p:cNvSpPr>
          <p:nvPr>
            <p:ph type="title"/>
          </p:nvPr>
        </p:nvSpPr>
        <p:spPr>
          <a:xfrm>
            <a:off x="457200" y="274638"/>
            <a:ext cx="8229600" cy="778098"/>
          </a:xfrm>
        </p:spPr>
        <p:txBody>
          <a:bodyPr/>
          <a:lstStyle/>
          <a:p>
            <a:r>
              <a:rPr lang="fr-FR" b="1" dirty="0">
                <a:solidFill>
                  <a:schemeClr val="accent2"/>
                </a:solidFill>
                <a:latin typeface="+mn-lt"/>
              </a:rPr>
              <a:t>Contexte national</a:t>
            </a:r>
            <a:endParaRPr lang="fr-CI" dirty="0">
              <a:latin typeface="+mn-lt"/>
            </a:endParaRPr>
          </a:p>
        </p:txBody>
      </p:sp>
      <p:sp>
        <p:nvSpPr>
          <p:cNvPr id="3" name="Espace réservé du contenu 2">
            <a:extLst>
              <a:ext uri="{FF2B5EF4-FFF2-40B4-BE49-F238E27FC236}">
                <a16:creationId xmlns:a16="http://schemas.microsoft.com/office/drawing/2014/main" id="{5218B27F-3559-422E-A474-E47A41829E2D}"/>
              </a:ext>
            </a:extLst>
          </p:cNvPr>
          <p:cNvSpPr>
            <a:spLocks noGrp="1"/>
          </p:cNvSpPr>
          <p:nvPr>
            <p:ph idx="1"/>
          </p:nvPr>
        </p:nvSpPr>
        <p:spPr>
          <a:xfrm>
            <a:off x="457200" y="1196752"/>
            <a:ext cx="8229600" cy="5256584"/>
          </a:xfrm>
        </p:spPr>
        <p:txBody>
          <a:bodyPr>
            <a:normAutofit fontScale="85000" lnSpcReduction="20000"/>
          </a:bodyPr>
          <a:lstStyle/>
          <a:p>
            <a:pPr marL="0" indent="0" algn="ctr">
              <a:buNone/>
            </a:pPr>
            <a:r>
              <a:rPr lang="fr-FR" b="1" dirty="0">
                <a:solidFill>
                  <a:srgbClr val="7030A0"/>
                </a:solidFill>
              </a:rPr>
              <a:t>Conventions bilatérales</a:t>
            </a:r>
          </a:p>
          <a:p>
            <a:pPr marL="0" indent="0">
              <a:buNone/>
            </a:pPr>
            <a:r>
              <a:rPr lang="fr-FR" dirty="0">
                <a:solidFill>
                  <a:srgbClr val="7030A0"/>
                </a:solidFill>
              </a:rPr>
              <a:t>Malgré les nombreux accords signés entre la C.I. et les autres Etats, et conformément à la Sécurité Sociale, seulement les instruments énumérés ci dessous, garantissent le droit du travailleur migrant, c’est-à-dire celui qui a été salarié successivement dans les entreprises d’autres pays que le sien.  </a:t>
            </a:r>
          </a:p>
          <a:p>
            <a:pPr>
              <a:buFont typeface="Wingdings" panose="05000000000000000000" pitchFamily="2" charset="2"/>
              <a:buChar char="§"/>
            </a:pPr>
            <a:r>
              <a:rPr lang="fr-FR" dirty="0">
                <a:solidFill>
                  <a:srgbClr val="7030A0"/>
                </a:solidFill>
              </a:rPr>
              <a:t>L</a:t>
            </a:r>
            <a:r>
              <a:rPr lang="fr-FR" b="1" dirty="0">
                <a:solidFill>
                  <a:srgbClr val="7030A0"/>
                </a:solidFill>
              </a:rPr>
              <a:t>a convention bilatérale Caisse générale de retraite des agents de l’Etat de Côte d’Ivoire (CGRAE-CI) – Caisse Nationale de Sécurité Sociale du Burkina Faso (CNSS-BF) de 1992</a:t>
            </a:r>
            <a:r>
              <a:rPr lang="fr-FR" dirty="0">
                <a:solidFill>
                  <a:srgbClr val="7030A0"/>
                </a:solidFill>
              </a:rPr>
              <a:t>. elle reprend les thèmes de </a:t>
            </a:r>
            <a:r>
              <a:rPr lang="fr-FR" b="1" dirty="0">
                <a:solidFill>
                  <a:srgbClr val="7030A0"/>
                </a:solidFill>
              </a:rPr>
              <a:t>La convention de coordination IPRAO </a:t>
            </a:r>
            <a:r>
              <a:rPr lang="fr-FR" dirty="0">
                <a:solidFill>
                  <a:srgbClr val="7030A0"/>
                </a:solidFill>
              </a:rPr>
              <a:t>(1</a:t>
            </a:r>
            <a:r>
              <a:rPr lang="fr-FR" baseline="30000" dirty="0">
                <a:solidFill>
                  <a:srgbClr val="7030A0"/>
                </a:solidFill>
              </a:rPr>
              <a:t>er</a:t>
            </a:r>
            <a:r>
              <a:rPr lang="fr-FR" dirty="0">
                <a:solidFill>
                  <a:srgbClr val="7030A0"/>
                </a:solidFill>
              </a:rPr>
              <a:t> avril 1963) relative aux pays de l’ex AOF (le Bénin, le Burkina Faso, la Côte d’ivoire, le Sénégal, le Togo) sur la retraite.</a:t>
            </a:r>
          </a:p>
          <a:p>
            <a:endParaRPr lang="fr-CI" dirty="0"/>
          </a:p>
        </p:txBody>
      </p:sp>
    </p:spTree>
    <p:extLst>
      <p:ext uri="{BB962C8B-B14F-4D97-AF65-F5344CB8AC3E}">
        <p14:creationId xmlns:p14="http://schemas.microsoft.com/office/powerpoint/2010/main" val="416781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EC062-932F-49EE-BEB5-632D6D912A33}"/>
              </a:ext>
            </a:extLst>
          </p:cNvPr>
          <p:cNvSpPr>
            <a:spLocks noGrp="1"/>
          </p:cNvSpPr>
          <p:nvPr>
            <p:ph type="title"/>
          </p:nvPr>
        </p:nvSpPr>
        <p:spPr>
          <a:xfrm>
            <a:off x="457200" y="274638"/>
            <a:ext cx="8229600" cy="706090"/>
          </a:xfrm>
        </p:spPr>
        <p:txBody>
          <a:bodyPr>
            <a:normAutofit fontScale="90000"/>
          </a:bodyPr>
          <a:lstStyle/>
          <a:p>
            <a:r>
              <a:rPr lang="fr-FR" b="1" dirty="0">
                <a:solidFill>
                  <a:schemeClr val="accent2"/>
                </a:solidFill>
                <a:latin typeface="+mn-lt"/>
              </a:rPr>
              <a:t>Contexte national</a:t>
            </a:r>
            <a:endParaRPr lang="fr-CI" dirty="0">
              <a:latin typeface="+mn-lt"/>
            </a:endParaRPr>
          </a:p>
        </p:txBody>
      </p:sp>
      <p:sp>
        <p:nvSpPr>
          <p:cNvPr id="3" name="Espace réservé du contenu 2">
            <a:extLst>
              <a:ext uri="{FF2B5EF4-FFF2-40B4-BE49-F238E27FC236}">
                <a16:creationId xmlns:a16="http://schemas.microsoft.com/office/drawing/2014/main" id="{634213DD-5ABC-45B4-A71A-11B979DD01BD}"/>
              </a:ext>
            </a:extLst>
          </p:cNvPr>
          <p:cNvSpPr>
            <a:spLocks noGrp="1"/>
          </p:cNvSpPr>
          <p:nvPr>
            <p:ph idx="1"/>
          </p:nvPr>
        </p:nvSpPr>
        <p:spPr>
          <a:xfrm>
            <a:off x="457200" y="1124744"/>
            <a:ext cx="8229600" cy="5458618"/>
          </a:xfrm>
        </p:spPr>
        <p:txBody>
          <a:bodyPr>
            <a:normAutofit fontScale="77500" lnSpcReduction="20000"/>
          </a:bodyPr>
          <a:lstStyle/>
          <a:p>
            <a:r>
              <a:rPr lang="fr-FR" b="1" dirty="0">
                <a:solidFill>
                  <a:srgbClr val="7030A0"/>
                </a:solidFill>
              </a:rPr>
              <a:t>CONVENTION DE SÉCURITÉ SOCIALE  DU 16 JANVIER 1985 </a:t>
            </a:r>
            <a:r>
              <a:rPr lang="fr-FR" dirty="0">
                <a:solidFill>
                  <a:srgbClr val="7030A0"/>
                </a:solidFill>
              </a:rPr>
              <a:t>entre le Gouvernement de la République française et le Gouvernement de la République de la Côte-d'Ivoire en matière de sécurité sociale </a:t>
            </a:r>
          </a:p>
          <a:p>
            <a:r>
              <a:rPr lang="fr-FR" b="1" dirty="0">
                <a:solidFill>
                  <a:srgbClr val="7030A0"/>
                </a:solidFill>
              </a:rPr>
              <a:t>La convention multilatérale du personnel AIR AFRIQUE</a:t>
            </a:r>
            <a:r>
              <a:rPr lang="fr-FR" dirty="0">
                <a:solidFill>
                  <a:srgbClr val="7030A0"/>
                </a:solidFill>
              </a:rPr>
              <a:t>, 26 février 1990 et entrée en vigueur en 1992, Bénin, Burkina Faso, Centrafrique, Congo, Côte d’Ivoire, Mali, Mauritanie, Niger, Sénégal, Tchad et Togo.</a:t>
            </a:r>
            <a:br>
              <a:rPr lang="fr-FR" dirty="0">
                <a:solidFill>
                  <a:srgbClr val="7030A0"/>
                </a:solidFill>
              </a:rPr>
            </a:br>
            <a:r>
              <a:rPr lang="fr-FR" dirty="0">
                <a:solidFill>
                  <a:srgbClr val="7030A0"/>
                </a:solidFill>
              </a:rPr>
              <a:t>Il s’agit d’une convention générale de sécurité sociale et à ce titre, elle couvre toutes les branches de Sécurité sociale.</a:t>
            </a:r>
          </a:p>
          <a:p>
            <a:r>
              <a:rPr lang="fr-FR" b="1" dirty="0">
                <a:solidFill>
                  <a:srgbClr val="7030A0"/>
                </a:solidFill>
              </a:rPr>
              <a:t>La convention multilatérale de la Conférence Interafricaine de prévoyance sociale (CIPRES),</a:t>
            </a:r>
            <a:r>
              <a:rPr lang="fr-FR" dirty="0">
                <a:solidFill>
                  <a:srgbClr val="7030A0"/>
                </a:solidFill>
              </a:rPr>
              <a:t> Bénin, Burkina Faso, Cameroun, Centrafrique, Comores, Congo, Côte d’Ivoire, Gabon, Guinée Equatoriale, Mali, Niger, Sénégal, Tchad et Togo.</a:t>
            </a:r>
          </a:p>
          <a:p>
            <a:endParaRPr lang="fr-CI" dirty="0"/>
          </a:p>
        </p:txBody>
      </p:sp>
    </p:spTree>
    <p:extLst>
      <p:ext uri="{BB962C8B-B14F-4D97-AF65-F5344CB8AC3E}">
        <p14:creationId xmlns:p14="http://schemas.microsoft.com/office/powerpoint/2010/main" val="66367511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e0d615f-f99a-491a-80ae-0435de2c85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272F76BB1F1941A2CCDA24F8E399AB" ma:contentTypeVersion="16" ma:contentTypeDescription="Crée un document." ma:contentTypeScope="" ma:versionID="13a311276811f7dcb86861da0f59a9be">
  <xsd:schema xmlns:xsd="http://www.w3.org/2001/XMLSchema" xmlns:xs="http://www.w3.org/2001/XMLSchema" xmlns:p="http://schemas.microsoft.com/office/2006/metadata/properties" xmlns:ns3="5e0d615f-f99a-491a-80ae-0435de2c85c8" xmlns:ns4="4f8353e3-ea97-4208-a86c-632aa2a4359a" targetNamespace="http://schemas.microsoft.com/office/2006/metadata/properties" ma:root="true" ma:fieldsID="d0ae6910f225f8c8c73662e8c02f9653" ns3:_="" ns4:_="">
    <xsd:import namespace="5e0d615f-f99a-491a-80ae-0435de2c85c8"/>
    <xsd:import namespace="4f8353e3-ea97-4208-a86c-632aa2a4359a"/>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3:_activity" minOccurs="0"/>
                <xsd:element ref="ns4:SharedWithUsers" minOccurs="0"/>
                <xsd:element ref="ns4:SharedWithDetails" minOccurs="0"/>
                <xsd:element ref="ns4:SharingHintHash"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d615f-f99a-491a-80ae-0435de2c8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8353e3-ea97-4208-a86c-632aa2a4359a" elementFormDefault="qualified">
    <xsd:import namespace="http://schemas.microsoft.com/office/2006/documentManagement/types"/>
    <xsd:import namespace="http://schemas.microsoft.com/office/infopath/2007/PartnerControls"/>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element name="SharingHintHash" ma:index="2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C64220-8C3E-4952-A215-CBB4B592ED14}">
  <ds:schemaRefs>
    <ds:schemaRef ds:uri="http://purl.org/dc/elements/1.1/"/>
    <ds:schemaRef ds:uri="http://purl.org/dc/terms/"/>
    <ds:schemaRef ds:uri="http://purl.org/dc/dcmitype/"/>
    <ds:schemaRef ds:uri="5e0d615f-f99a-491a-80ae-0435de2c85c8"/>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4f8353e3-ea97-4208-a86c-632aa2a4359a"/>
  </ds:schemaRefs>
</ds:datastoreItem>
</file>

<file path=customXml/itemProps2.xml><?xml version="1.0" encoding="utf-8"?>
<ds:datastoreItem xmlns:ds="http://schemas.openxmlformats.org/officeDocument/2006/customXml" ds:itemID="{49BC5DD4-44CF-4045-89FE-D7D314874903}">
  <ds:schemaRefs>
    <ds:schemaRef ds:uri="http://schemas.microsoft.com/sharepoint/v3/contenttype/forms"/>
  </ds:schemaRefs>
</ds:datastoreItem>
</file>

<file path=customXml/itemProps3.xml><?xml version="1.0" encoding="utf-8"?>
<ds:datastoreItem xmlns:ds="http://schemas.openxmlformats.org/officeDocument/2006/customXml" ds:itemID="{A1AB74D3-8B63-400C-97E2-B130B437E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0d615f-f99a-491a-80ae-0435de2c85c8"/>
    <ds:schemaRef ds:uri="4f8353e3-ea97-4208-a86c-632aa2a4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289</TotalTime>
  <Words>1355</Words>
  <Application>Microsoft Office PowerPoint</Application>
  <PresentationFormat>Affichage à l'écran (4:3)</PresentationFormat>
  <Paragraphs>137</Paragraphs>
  <Slides>26</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3" baseType="lpstr">
      <vt:lpstr>Agency FB</vt:lpstr>
      <vt:lpstr>Arial</vt:lpstr>
      <vt:lpstr>Calibri</vt:lpstr>
      <vt:lpstr>Times New Roman</vt:lpstr>
      <vt:lpstr>Wingdings</vt:lpstr>
      <vt:lpstr>Thème Office</vt:lpstr>
      <vt:lpstr>Document</vt:lpstr>
      <vt:lpstr>ASSEMBLEE GENERALE RSMMS ITALIE 2O23</vt:lpstr>
      <vt:lpstr>SOMMAIRE</vt:lpstr>
      <vt:lpstr>Contexte national</vt:lpstr>
      <vt:lpstr>Contexte national</vt:lpstr>
      <vt:lpstr>Contexte national</vt:lpstr>
      <vt:lpstr>Contexte national</vt:lpstr>
      <vt:lpstr>Contexte national</vt:lpstr>
      <vt:lpstr>Contexte national</vt:lpstr>
      <vt:lpstr>Contexte national</vt:lpstr>
      <vt:lpstr>Réponse syndicale</vt:lpstr>
      <vt:lpstr>Réponse syndicale</vt:lpstr>
      <vt:lpstr>Plan d’Action</vt:lpstr>
      <vt:lpstr>Activités planifiées et réalisées</vt:lpstr>
      <vt:lpstr>Activités Planifiées et Réalisées</vt:lpstr>
      <vt:lpstr>Activités Planifiées et Réalisées</vt:lpstr>
      <vt:lpstr>Activités Planifiées et Réalisées</vt:lpstr>
      <vt:lpstr>Activités Planifiées et Réalisées</vt:lpstr>
      <vt:lpstr>Activités Planifiées et Réalisées</vt:lpstr>
      <vt:lpstr>Activités Planifiées et Réalisées</vt:lpstr>
      <vt:lpstr>Activités Planifiées et Réalisées</vt:lpstr>
      <vt:lpstr>PROTOCOLE UGTT / UGTCI</vt:lpstr>
      <vt:lpstr>Activités Planifiées et Réalisées</vt:lpstr>
      <vt:lpstr>Activités Planifiées et Réalisées</vt:lpstr>
      <vt:lpstr>PLAN D’ACTION PRIORITAIRE 2024</vt:lpstr>
      <vt:lpstr>Conclusion</vt:lpstr>
      <vt:lpstr>FIN Merci de l’attention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de formation pour les opérateurs du guichet travail dans le cadre du projet Re.Mi. au Niger</dc:title>
  <dc:creator>Honorat TANO</dc:creator>
  <cp:lastModifiedBy>Honorat TANO</cp:lastModifiedBy>
  <cp:revision>2</cp:revision>
  <dcterms:created xsi:type="dcterms:W3CDTF">2023-09-18T12:29:01Z</dcterms:created>
  <dcterms:modified xsi:type="dcterms:W3CDTF">2023-11-23T13:17:26Z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0x01010052272F76BB1F1941A2CCDA24F8E399AB</vt:lpwstr>
  </property>
</Properties>
</file>