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68" r:id="rId14"/>
    <p:sldId id="273" r:id="rId15"/>
    <p:sldId id="271" r:id="rId16"/>
    <p:sldId id="269" r:id="rId17"/>
    <p:sldId id="270" r:id="rId18"/>
    <p:sldId id="27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357" autoAdjust="0"/>
  </p:normalViewPr>
  <p:slideViewPr>
    <p:cSldViewPr>
      <p:cViewPr varScale="1">
        <p:scale>
          <a:sx n="59" d="100"/>
          <a:sy n="59" d="100"/>
        </p:scale>
        <p:origin x="15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9EE357C-E328-4CFB-8B7B-74BB530FFB0C}"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63A654-9DB2-47A2-8406-610EF6D1EFE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E357C-E328-4CFB-8B7B-74BB530FFB0C}" type="datetimeFigureOut">
              <a:rPr lang="fr-FR" smtClean="0"/>
              <a:pPr/>
              <a:t>23/11/2023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3A654-9DB2-47A2-8406-610EF6D1EFE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924943"/>
            <a:ext cx="8429684" cy="3004387"/>
          </a:xfrm>
        </p:spPr>
        <p:txBody>
          <a:bodyPr>
            <a:normAutofit/>
          </a:bodyPr>
          <a:lstStyle/>
          <a:p>
            <a:endParaRPr lang="fr-FR" dirty="0"/>
          </a:p>
        </p:txBody>
      </p:sp>
      <p:sp>
        <p:nvSpPr>
          <p:cNvPr id="3" name="Sous-titre 2"/>
          <p:cNvSpPr>
            <a:spLocks noGrp="1"/>
          </p:cNvSpPr>
          <p:nvPr>
            <p:ph type="subTitle" idx="1"/>
          </p:nvPr>
        </p:nvSpPr>
        <p:spPr>
          <a:xfrm>
            <a:off x="1" y="2780928"/>
            <a:ext cx="9036495" cy="3456383"/>
          </a:xfrm>
        </p:spPr>
        <p:txBody>
          <a:bodyPr>
            <a:normAutofit/>
          </a:bodyPr>
          <a:lstStyle/>
          <a:p>
            <a:r>
              <a:rPr lang="fr-FR" sz="4000" b="1" dirty="0">
                <a:solidFill>
                  <a:srgbClr val="FF0000"/>
                </a:solidFill>
              </a:rPr>
              <a:t>MISSIONS DES</a:t>
            </a:r>
          </a:p>
          <a:p>
            <a:r>
              <a:rPr lang="fr-FR" sz="4000" b="1" dirty="0">
                <a:solidFill>
                  <a:srgbClr val="FF0000"/>
                </a:solidFill>
              </a:rPr>
              <a:t>ESPACES MIGRANTS</a:t>
            </a:r>
          </a:p>
          <a:p>
            <a:endParaRPr lang="fr-FR" sz="4000" b="1" dirty="0">
              <a:solidFill>
                <a:srgbClr val="FF0000"/>
              </a:solidFill>
            </a:endParaRPr>
          </a:p>
          <a:p>
            <a:r>
              <a:rPr lang="fr-FR" sz="4000" b="1" dirty="0">
                <a:solidFill>
                  <a:srgbClr val="C00000"/>
                </a:solidFill>
              </a:rPr>
              <a:t>UNION Générale Tunisienne de Travail</a:t>
            </a:r>
          </a:p>
        </p:txBody>
      </p:sp>
      <p:pic>
        <p:nvPicPr>
          <p:cNvPr id="4" name="Google Shape;7978;p1075" descr="C:\Users\AMRI\Documents\LOGO\UGTT Logo.jpg"/>
          <p:cNvPicPr preferRelativeResize="0"/>
          <p:nvPr/>
        </p:nvPicPr>
        <p:blipFill>
          <a:blip r:embed="rId2" cstate="print">
            <a:alphaModFix/>
          </a:blip>
          <a:stretch>
            <a:fillRect/>
          </a:stretch>
        </p:blipFill>
        <p:spPr>
          <a:xfrm>
            <a:off x="5835084" y="116632"/>
            <a:ext cx="2880320" cy="2500330"/>
          </a:xfrm>
          <a:prstGeom prst="rect">
            <a:avLst/>
          </a:prstGeom>
          <a:noFill/>
          <a:ln>
            <a:no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62032"/>
            <a:ext cx="5366400" cy="2780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3" y="404664"/>
            <a:ext cx="4806826" cy="1938992"/>
          </a:xfrm>
          <a:prstGeom prst="rect">
            <a:avLst/>
          </a:prstGeom>
        </p:spPr>
        <p:txBody>
          <a:bodyPr wrap="square">
            <a:spAutoFit/>
          </a:bodyPr>
          <a:lstStyle/>
          <a:p>
            <a:r>
              <a:rPr lang="fr-FR" sz="4000" b="1" dirty="0">
                <a:solidFill>
                  <a:schemeClr val="accent6"/>
                </a:solidFill>
              </a:rPr>
              <a:t>Bilan d’activité de l’espace Migrants de SFAX</a:t>
            </a:r>
          </a:p>
        </p:txBody>
      </p:sp>
      <p:pic>
        <p:nvPicPr>
          <p:cNvPr id="4098"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09" y="26814"/>
            <a:ext cx="2592288" cy="24928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3" y="2343656"/>
            <a:ext cx="8281313" cy="1200329"/>
          </a:xfrm>
          <a:prstGeom prst="rect">
            <a:avLst/>
          </a:prstGeom>
        </p:spPr>
        <p:txBody>
          <a:bodyPr wrap="square">
            <a:spAutoFit/>
          </a:bodyPr>
          <a:lstStyle/>
          <a:p>
            <a:endParaRPr lang="fr-FR" sz="3600" dirty="0"/>
          </a:p>
          <a:p>
            <a:r>
              <a:rPr lang="fr-FR" sz="3600" dirty="0"/>
              <a:t>*Inauguré par l’OIT/ Projet FAIR II en 2019</a:t>
            </a:r>
          </a:p>
        </p:txBody>
      </p:sp>
      <p:sp>
        <p:nvSpPr>
          <p:cNvPr id="4" name="Rectangle 3"/>
          <p:cNvSpPr/>
          <p:nvPr/>
        </p:nvSpPr>
        <p:spPr>
          <a:xfrm>
            <a:off x="539553" y="2989987"/>
            <a:ext cx="8569343" cy="3108543"/>
          </a:xfrm>
          <a:prstGeom prst="rect">
            <a:avLst/>
          </a:prstGeom>
        </p:spPr>
        <p:txBody>
          <a:bodyPr wrap="square">
            <a:spAutoFit/>
          </a:bodyPr>
          <a:lstStyle/>
          <a:p>
            <a:r>
              <a:rPr lang="fr-FR" dirty="0"/>
              <a:t> </a:t>
            </a:r>
          </a:p>
          <a:p>
            <a:endParaRPr lang="fr-FR" sz="4000" dirty="0"/>
          </a:p>
          <a:p>
            <a:r>
              <a:rPr lang="fr-FR" sz="4000" dirty="0"/>
              <a:t>  *</a:t>
            </a:r>
            <a:r>
              <a:rPr lang="fr-FR" dirty="0"/>
              <a:t>  </a:t>
            </a:r>
            <a:r>
              <a:rPr lang="fr-FR" sz="4000" b="1" dirty="0">
                <a:solidFill>
                  <a:srgbClr val="FF0000"/>
                </a:solidFill>
              </a:rPr>
              <a:t>481</a:t>
            </a:r>
            <a:r>
              <a:rPr lang="fr-FR" dirty="0"/>
              <a:t> </a:t>
            </a:r>
            <a:r>
              <a:rPr lang="fr-FR" sz="4000" dirty="0"/>
              <a:t>Migrants de l’Afrique subsaharienne</a:t>
            </a:r>
          </a:p>
          <a:p>
            <a:endParaRPr lang="fr-FR" dirty="0"/>
          </a:p>
          <a:p>
            <a:r>
              <a:rPr lang="fr-FR" dirty="0"/>
              <a:t>     </a:t>
            </a:r>
            <a:r>
              <a:rPr lang="fr-FR" sz="4000" dirty="0"/>
              <a:t>*</a:t>
            </a:r>
            <a:r>
              <a:rPr lang="fr-FR" dirty="0"/>
              <a:t>   </a:t>
            </a:r>
            <a:r>
              <a:rPr lang="fr-FR" sz="4000" b="1" dirty="0">
                <a:solidFill>
                  <a:schemeClr val="accent6">
                    <a:lumMod val="75000"/>
                  </a:schemeClr>
                </a:solidFill>
              </a:rPr>
              <a:t>545</a:t>
            </a:r>
            <a:r>
              <a:rPr lang="fr-FR" dirty="0"/>
              <a:t> </a:t>
            </a:r>
            <a:r>
              <a:rPr lang="fr-FR" sz="4000" dirty="0"/>
              <a:t>consultations</a:t>
            </a:r>
          </a:p>
        </p:txBody>
      </p:sp>
    </p:spTree>
    <p:extLst>
      <p:ext uri="{BB962C8B-B14F-4D97-AF65-F5344CB8AC3E}">
        <p14:creationId xmlns:p14="http://schemas.microsoft.com/office/powerpoint/2010/main" val="3853832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280920" cy="2554545"/>
          </a:xfrm>
          <a:prstGeom prst="rect">
            <a:avLst/>
          </a:prstGeom>
        </p:spPr>
        <p:txBody>
          <a:bodyPr wrap="square">
            <a:spAutoFit/>
          </a:bodyPr>
          <a:lstStyle/>
          <a:p>
            <a:endParaRPr lang="fr-FR" sz="4000" dirty="0"/>
          </a:p>
          <a:p>
            <a:r>
              <a:rPr lang="fr-FR" sz="4000" dirty="0"/>
              <a:t>*Le nombre de consultation </a:t>
            </a:r>
          </a:p>
          <a:p>
            <a:r>
              <a:rPr lang="fr-FR" sz="4000" dirty="0"/>
              <a:t>des migrants a augmenté de </a:t>
            </a:r>
            <a:r>
              <a:rPr lang="fr-FR" sz="4000" b="1" dirty="0">
                <a:solidFill>
                  <a:srgbClr val="FF0000"/>
                </a:solidFill>
              </a:rPr>
              <a:t>106</a:t>
            </a:r>
            <a:r>
              <a:rPr lang="fr-FR" sz="4000" dirty="0"/>
              <a:t> en 2019 à </a:t>
            </a:r>
            <a:r>
              <a:rPr lang="fr-FR" sz="4000" b="1" dirty="0">
                <a:solidFill>
                  <a:srgbClr val="FF0000"/>
                </a:solidFill>
              </a:rPr>
              <a:t>181</a:t>
            </a:r>
            <a:r>
              <a:rPr lang="fr-FR" sz="4000" dirty="0"/>
              <a:t> en 2020 à </a:t>
            </a:r>
            <a:r>
              <a:rPr lang="fr-FR" sz="4000" b="1" dirty="0">
                <a:solidFill>
                  <a:srgbClr val="FF0000"/>
                </a:solidFill>
              </a:rPr>
              <a:t>256</a:t>
            </a:r>
            <a:r>
              <a:rPr lang="fr-FR" sz="4000" dirty="0"/>
              <a:t> en2021</a:t>
            </a:r>
            <a:endParaRPr lang="fr-FR" dirty="0"/>
          </a:p>
        </p:txBody>
      </p:sp>
      <p:sp>
        <p:nvSpPr>
          <p:cNvPr id="3" name="Rectangle 2"/>
          <p:cNvSpPr/>
          <p:nvPr/>
        </p:nvSpPr>
        <p:spPr>
          <a:xfrm>
            <a:off x="251520" y="3717032"/>
            <a:ext cx="8640960" cy="2554545"/>
          </a:xfrm>
          <a:prstGeom prst="rect">
            <a:avLst/>
          </a:prstGeom>
        </p:spPr>
        <p:txBody>
          <a:bodyPr wrap="square">
            <a:spAutoFit/>
          </a:bodyPr>
          <a:lstStyle/>
          <a:p>
            <a:r>
              <a:rPr lang="fr-FR" sz="4000" dirty="0"/>
              <a:t>*Une prédominance féminine a été notée </a:t>
            </a:r>
            <a:r>
              <a:rPr lang="fr-FR" sz="4000" b="1" dirty="0">
                <a:solidFill>
                  <a:srgbClr val="C00000"/>
                </a:solidFill>
              </a:rPr>
              <a:t>74.17%</a:t>
            </a:r>
            <a:r>
              <a:rPr lang="fr-FR" sz="4000" dirty="0"/>
              <a:t> des migrants étaient de sexe féminin alors que </a:t>
            </a:r>
            <a:r>
              <a:rPr lang="fr-FR" sz="4000" b="1" dirty="0">
                <a:solidFill>
                  <a:srgbClr val="C00000"/>
                </a:solidFill>
              </a:rPr>
              <a:t>25.83%</a:t>
            </a:r>
            <a:r>
              <a:rPr lang="fr-FR" sz="4000" dirty="0"/>
              <a:t>  étaient de sexe masculin</a:t>
            </a:r>
            <a:endParaRPr lang="fr-FR" dirty="0"/>
          </a:p>
        </p:txBody>
      </p:sp>
      <p:pic>
        <p:nvPicPr>
          <p:cNvPr id="5122"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71" y="27725"/>
            <a:ext cx="2520429" cy="21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6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47336"/>
            <a:ext cx="9774450" cy="1938992"/>
          </a:xfrm>
          <a:prstGeom prst="rect">
            <a:avLst/>
          </a:prstGeom>
        </p:spPr>
        <p:txBody>
          <a:bodyPr wrap="square">
            <a:spAutoFit/>
          </a:bodyPr>
          <a:lstStyle/>
          <a:p>
            <a:endParaRPr lang="fr-FR" sz="4000" dirty="0"/>
          </a:p>
          <a:p>
            <a:r>
              <a:rPr lang="fr-FR" sz="4000" dirty="0"/>
              <a:t>*Seulement </a:t>
            </a:r>
            <a:r>
              <a:rPr lang="fr-FR" sz="4000" b="1" dirty="0">
                <a:solidFill>
                  <a:srgbClr val="FF0000"/>
                </a:solidFill>
              </a:rPr>
              <a:t>8.13%</a:t>
            </a:r>
            <a:r>
              <a:rPr lang="fr-FR" sz="4000" dirty="0"/>
              <a:t> avaient une situation régulière.</a:t>
            </a:r>
          </a:p>
        </p:txBody>
      </p:sp>
      <p:sp>
        <p:nvSpPr>
          <p:cNvPr id="3" name="Rectangle 2"/>
          <p:cNvSpPr/>
          <p:nvPr/>
        </p:nvSpPr>
        <p:spPr>
          <a:xfrm rot="10800000" flipV="1">
            <a:off x="395536" y="2780928"/>
            <a:ext cx="8208912" cy="2862322"/>
          </a:xfrm>
          <a:prstGeom prst="rect">
            <a:avLst/>
          </a:prstGeom>
        </p:spPr>
        <p:txBody>
          <a:bodyPr wrap="square">
            <a:spAutoFit/>
          </a:bodyPr>
          <a:lstStyle/>
          <a:p>
            <a:endParaRPr lang="fr-FR" sz="3600" dirty="0"/>
          </a:p>
          <a:p>
            <a:r>
              <a:rPr lang="fr-FR" sz="3600" dirty="0"/>
              <a:t>*</a:t>
            </a:r>
            <a:r>
              <a:rPr lang="fr-FR" sz="3600" b="1" dirty="0">
                <a:solidFill>
                  <a:srgbClr val="FF0000"/>
                </a:solidFill>
              </a:rPr>
              <a:t>74.53%</a:t>
            </a:r>
            <a:r>
              <a:rPr lang="fr-FR" sz="3600" dirty="0"/>
              <a:t> des migrants provenaient de la </a:t>
            </a:r>
            <a:r>
              <a:rPr lang="fr-FR" sz="3600" b="1" dirty="0">
                <a:solidFill>
                  <a:srgbClr val="C00000"/>
                </a:solidFill>
              </a:rPr>
              <a:t>côte d’ivoire </a:t>
            </a:r>
            <a:r>
              <a:rPr lang="fr-FR" sz="3600" dirty="0"/>
              <a:t>et avaient tous une situation irrégulière. Les migrants dont la situation était régulière provenaient de la </a:t>
            </a:r>
            <a:r>
              <a:rPr lang="fr-FR" sz="3600" b="1" dirty="0">
                <a:solidFill>
                  <a:srgbClr val="C00000"/>
                </a:solidFill>
              </a:rPr>
              <a:t>Libye</a:t>
            </a:r>
          </a:p>
        </p:txBody>
      </p:sp>
      <p:pic>
        <p:nvPicPr>
          <p:cNvPr id="6146"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485"/>
            <a:ext cx="2483768" cy="171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57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775"/>
            <a:ext cx="8892480" cy="2068259"/>
          </a:xfrm>
          <a:prstGeom prst="rect">
            <a:avLst/>
          </a:prstGeom>
        </p:spPr>
        <p:txBody>
          <a:bodyPr wrap="square">
            <a:spAutoFit/>
          </a:bodyPr>
          <a:lstStyle/>
          <a:p>
            <a:pPr>
              <a:lnSpc>
                <a:spcPct val="107000"/>
              </a:lnSpc>
              <a:spcAft>
                <a:spcPts val="800"/>
              </a:spcAft>
            </a:pPr>
            <a:r>
              <a:rPr lang="fr-FR" sz="4000" dirty="0">
                <a:latin typeface="Calibri" panose="020F0502020204030204" pitchFamily="34" charset="0"/>
                <a:ea typeface="Calibri" panose="020F0502020204030204" pitchFamily="34" charset="0"/>
                <a:cs typeface="Arial" panose="020B0604020202020204" pitchFamily="34" charset="0"/>
              </a:rPr>
              <a:t>Elaboration d’un plan de mise en œuvre de la convention de partenariat signée en septembre 2022 entre l’</a:t>
            </a:r>
            <a:r>
              <a:rPr lang="fr-FR" sz="4000" b="1" dirty="0">
                <a:solidFill>
                  <a:srgbClr val="C00000"/>
                </a:solidFill>
                <a:latin typeface="Calibri" panose="020F0502020204030204" pitchFamily="34" charset="0"/>
                <a:ea typeface="Calibri" panose="020F0502020204030204" pitchFamily="34" charset="0"/>
                <a:cs typeface="Arial" panose="020B0604020202020204" pitchFamily="34" charset="0"/>
              </a:rPr>
              <a:t>UGTT</a:t>
            </a:r>
            <a:r>
              <a:rPr lang="fr-FR" sz="4000" dirty="0">
                <a:latin typeface="Calibri" panose="020F0502020204030204" pitchFamily="34" charset="0"/>
                <a:ea typeface="Calibri" panose="020F0502020204030204" pitchFamily="34" charset="0"/>
                <a:cs typeface="Arial" panose="020B0604020202020204" pitchFamily="34" charset="0"/>
              </a:rPr>
              <a:t> et </a:t>
            </a:r>
            <a:r>
              <a:rPr lang="fr-FR" sz="4000" b="1" dirty="0">
                <a:solidFill>
                  <a:srgbClr val="C00000"/>
                </a:solidFill>
                <a:latin typeface="Calibri" panose="020F0502020204030204" pitchFamily="34" charset="0"/>
                <a:ea typeface="Calibri" panose="020F0502020204030204" pitchFamily="34" charset="0"/>
                <a:cs typeface="Arial" panose="020B0604020202020204" pitchFamily="34" charset="0"/>
              </a:rPr>
              <a:t>l’UGTCI</a:t>
            </a:r>
            <a:endParaRPr lang="fr-FR" sz="4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4" y="3481034"/>
            <a:ext cx="8298668" cy="3390578"/>
          </a:xfrm>
          <a:prstGeom prst="rect">
            <a:avLst/>
          </a:prstGeom>
        </p:spPr>
      </p:pic>
      <p:pic>
        <p:nvPicPr>
          <p:cNvPr id="7170" name="Picture 2" descr="L'UGTT affirme l'annulation de la grève du secteur des finan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240" y="121147"/>
            <a:ext cx="2448272" cy="14546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e internet de l'Union Générale des Travailleurs de la Côt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209" y="-1911"/>
            <a:ext cx="2321031" cy="157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4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103" y="764704"/>
            <a:ext cx="7846281" cy="1512209"/>
          </a:xfrm>
          <a:prstGeom prst="rect">
            <a:avLst/>
          </a:prstGeom>
        </p:spPr>
        <p:txBody>
          <a:bodyPr wrap="square">
            <a:spAutoFit/>
          </a:bodyPr>
          <a:lstStyle/>
          <a:p>
            <a:pPr>
              <a:lnSpc>
                <a:spcPct val="107000"/>
              </a:lnSpc>
              <a:spcAft>
                <a:spcPts val="800"/>
              </a:spcAft>
            </a:pPr>
            <a:r>
              <a:rPr lang="en-GB" sz="4000" dirty="0">
                <a:latin typeface="Calibri" panose="020F0502020204030204" pitchFamily="34" charset="0"/>
                <a:ea typeface="Calibri" panose="020F0502020204030204" pitchFamily="34" charset="0"/>
                <a:cs typeface="Arial" panose="020B0604020202020204" pitchFamily="34" charset="0"/>
              </a:rPr>
              <a:t>                           Signature </a:t>
            </a:r>
          </a:p>
          <a:p>
            <a:pPr>
              <a:lnSpc>
                <a:spcPct val="107000"/>
              </a:lnSpc>
              <a:spcAft>
                <a:spcPts val="800"/>
              </a:spcAft>
            </a:pPr>
            <a:r>
              <a:rPr lang="en-GB" sz="4000" dirty="0">
                <a:latin typeface="Calibri" panose="020F0502020204030204" pitchFamily="34" charset="0"/>
                <a:ea typeface="Calibri" panose="020F0502020204030204" pitchFamily="34" charset="0"/>
                <a:cs typeface="Arial" panose="020B0604020202020204" pitchFamily="34" charset="0"/>
              </a:rPr>
              <a:t>    de la convention </a:t>
            </a:r>
            <a:r>
              <a:rPr lang="en-GB" sz="4000" b="1" dirty="0">
                <a:solidFill>
                  <a:srgbClr val="C00000"/>
                </a:solidFill>
                <a:latin typeface="Calibri" panose="020F0502020204030204" pitchFamily="34" charset="0"/>
                <a:ea typeface="Calibri" panose="020F0502020204030204" pitchFamily="34" charset="0"/>
                <a:cs typeface="Arial" panose="020B0604020202020204" pitchFamily="34" charset="0"/>
              </a:rPr>
              <a:t>UGTT</a:t>
            </a:r>
            <a:r>
              <a:rPr lang="en-GB" sz="4000" dirty="0">
                <a:latin typeface="Calibri" panose="020F0502020204030204" pitchFamily="34" charset="0"/>
                <a:ea typeface="Calibri" panose="020F0502020204030204" pitchFamily="34" charset="0"/>
                <a:cs typeface="Arial" panose="020B0604020202020204" pitchFamily="34" charset="0"/>
              </a:rPr>
              <a:t> et </a:t>
            </a:r>
            <a:r>
              <a:rPr lang="en-GB" sz="4000" b="1" dirty="0">
                <a:solidFill>
                  <a:srgbClr val="C00000"/>
                </a:solidFill>
                <a:latin typeface="Calibri" panose="020F0502020204030204" pitchFamily="34" charset="0"/>
                <a:ea typeface="Calibri" panose="020F0502020204030204" pitchFamily="34" charset="0"/>
                <a:cs typeface="Arial" panose="020B0604020202020204" pitchFamily="34" charset="0"/>
              </a:rPr>
              <a:t>UGTCI</a:t>
            </a:r>
            <a:endParaRPr lang="fr-FR" sz="4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6" descr="A group of people holding papers&#10;&#10;Description automatically generated with medium confidence">
            <a:extLst>
              <a:ext uri="{FF2B5EF4-FFF2-40B4-BE49-F238E27FC236}">
                <a16:creationId xmlns:a16="http://schemas.microsoft.com/office/drawing/2014/main" id="{8D4ABBD9-D918-49A5-92BD-4057E27C6C9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2103" y="2481153"/>
            <a:ext cx="3960440" cy="4251345"/>
          </a:xfrm>
          <a:prstGeom prst="rect">
            <a:avLst/>
          </a:prstGeom>
        </p:spPr>
      </p:pic>
      <p:pic>
        <p:nvPicPr>
          <p:cNvPr id="4" name="Picture 1" descr="A person sitting at a desk&#10;&#10;Description automatically generated with medium confidence">
            <a:extLst>
              <a:ext uri="{FF2B5EF4-FFF2-40B4-BE49-F238E27FC236}">
                <a16:creationId xmlns:a16="http://schemas.microsoft.com/office/drawing/2014/main" id="{8D831D4E-88C9-473C-AAD2-481E41A53EC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09444" y="2481152"/>
            <a:ext cx="4315965" cy="4251345"/>
          </a:xfrm>
          <a:prstGeom prst="rect">
            <a:avLst/>
          </a:prstGeom>
        </p:spPr>
      </p:pic>
      <p:pic>
        <p:nvPicPr>
          <p:cNvPr id="1026" name="Picture 2" descr="ملف:Ugtt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0"/>
            <a:ext cx="1474168" cy="14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 internet de l'Union Générale des Travailleurs de la Côt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0"/>
            <a:ext cx="1584176" cy="165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77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532440" cy="6222729"/>
          </a:xfrm>
          <a:prstGeom prst="rect">
            <a:avLst/>
          </a:prstGeom>
        </p:spPr>
        <p:txBody>
          <a:bodyPr wrap="square">
            <a:spAutoFit/>
          </a:bodyPr>
          <a:lstStyle/>
          <a:p>
            <a:pPr>
              <a:lnSpc>
                <a:spcPct val="107000"/>
              </a:lnSpc>
              <a:spcAft>
                <a:spcPts val="800"/>
              </a:spcAft>
            </a:pPr>
            <a:endParaRPr lang="fr-FR" sz="4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4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4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4000" dirty="0">
                <a:latin typeface="Calibri" panose="020F0502020204030204" pitchFamily="34" charset="0"/>
                <a:ea typeface="Calibri" panose="020F0502020204030204" pitchFamily="34" charset="0"/>
                <a:cs typeface="Arial" panose="020B0604020202020204" pitchFamily="34" charset="0"/>
              </a:rPr>
              <a:t>Création de nouveaux Espaces Migrants en partenariat avec L’</a:t>
            </a:r>
            <a:r>
              <a:rPr lang="fr-FR" sz="4000" dirty="0">
                <a:solidFill>
                  <a:srgbClr val="333333"/>
                </a:solidFill>
                <a:latin typeface="Calibri" panose="020F0502020204030204" pitchFamily="34" charset="0"/>
                <a:ea typeface="Calibri" panose="020F0502020204030204" pitchFamily="34" charset="0"/>
                <a:cs typeface="Arial" panose="020B0604020202020204" pitchFamily="34" charset="0"/>
              </a:rPr>
              <a:t>Assemblée de Coopération Pour la Paix (ACPP)</a:t>
            </a:r>
          </a:p>
          <a:p>
            <a:pPr>
              <a:lnSpc>
                <a:spcPct val="107000"/>
              </a:lnSpc>
              <a:spcAft>
                <a:spcPts val="800"/>
              </a:spcAft>
            </a:pPr>
            <a:endParaRPr lang="fr-FR" sz="10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218" name="Picture 2" descr="Assemblée de Coopération pour la Pa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
            <a:ext cx="2543333" cy="22768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UGTT affirme l'annulation de la grève du secteur des fin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477" y="0"/>
            <a:ext cx="2476827" cy="227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151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9036497" cy="2932085"/>
          </a:xfrm>
          <a:prstGeom prst="rect">
            <a:avLst/>
          </a:prstGeom>
        </p:spPr>
        <p:txBody>
          <a:bodyPr wrap="square">
            <a:spAutoFit/>
          </a:bodyPr>
          <a:lstStyle/>
          <a:p>
            <a:pPr>
              <a:lnSpc>
                <a:spcPct val="107000"/>
              </a:lnSpc>
              <a:spcAft>
                <a:spcPts val="800"/>
              </a:spcAft>
            </a:pPr>
            <a:r>
              <a:rPr lang="fr-FR" sz="4000" dirty="0">
                <a:latin typeface="Calibri" panose="020F0502020204030204" pitchFamily="34" charset="0"/>
                <a:ea typeface="Calibri" panose="020F0502020204030204" pitchFamily="34" charset="0"/>
                <a:cs typeface="Arial" panose="020B0604020202020204" pitchFamily="34" charset="0"/>
              </a:rPr>
              <a:t>Consultations syndicales </a:t>
            </a:r>
          </a:p>
          <a:p>
            <a:pPr>
              <a:lnSpc>
                <a:spcPct val="107000"/>
              </a:lnSpc>
              <a:spcAft>
                <a:spcPts val="800"/>
              </a:spcAft>
            </a:pPr>
            <a:r>
              <a:rPr lang="fr-FR" sz="4000" dirty="0">
                <a:latin typeface="Calibri" panose="020F0502020204030204" pitchFamily="34" charset="0"/>
                <a:ea typeface="Calibri" panose="020F0502020204030204" pitchFamily="34" charset="0"/>
                <a:cs typeface="Arial" panose="020B0604020202020204" pitchFamily="34" charset="0"/>
              </a:rPr>
              <a:t>et Validation des directives</a:t>
            </a:r>
          </a:p>
          <a:p>
            <a:pPr>
              <a:lnSpc>
                <a:spcPct val="107000"/>
              </a:lnSpc>
              <a:spcAft>
                <a:spcPts val="800"/>
              </a:spcAft>
            </a:pPr>
            <a:r>
              <a:rPr lang="fr-FR" sz="4000" dirty="0">
                <a:latin typeface="Calibri" panose="020F0502020204030204" pitchFamily="34" charset="0"/>
                <a:ea typeface="Calibri" panose="020F0502020204030204" pitchFamily="34" charset="0"/>
                <a:cs typeface="Arial" panose="020B0604020202020204" pitchFamily="34" charset="0"/>
              </a:rPr>
              <a:t>opérationnelles de l’UGTT en matière de la protection des droits des Migrants</a:t>
            </a:r>
            <a:endParaRPr lang="fr-FR"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194"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616"/>
            <a:ext cx="2520280" cy="184482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6" y="3192733"/>
            <a:ext cx="4279593" cy="366526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7" y="3192733"/>
            <a:ext cx="4887023" cy="3665267"/>
          </a:xfrm>
          <a:prstGeom prst="rect">
            <a:avLst/>
          </a:prstGeom>
        </p:spPr>
      </p:pic>
    </p:spTree>
    <p:extLst>
      <p:ext uri="{BB962C8B-B14F-4D97-AF65-F5344CB8AC3E}">
        <p14:creationId xmlns:p14="http://schemas.microsoft.com/office/powerpoint/2010/main" val="2623182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943327"/>
            <a:ext cx="4392488" cy="2798041"/>
          </a:xfrm>
          <a:prstGeom prst="rect">
            <a:avLst/>
          </a:prstGeom>
        </p:spPr>
      </p:pic>
      <p:sp>
        <p:nvSpPr>
          <p:cNvPr id="3" name="Rectangle 2"/>
          <p:cNvSpPr/>
          <p:nvPr/>
        </p:nvSpPr>
        <p:spPr>
          <a:xfrm>
            <a:off x="0" y="476672"/>
            <a:ext cx="10764688" cy="3466655"/>
          </a:xfrm>
          <a:prstGeom prst="rect">
            <a:avLst/>
          </a:prstGeom>
        </p:spPr>
        <p:txBody>
          <a:bodyPr wrap="square">
            <a:spAutoFit/>
          </a:bodyPr>
          <a:lstStyle/>
          <a:p>
            <a:pPr>
              <a:lnSpc>
                <a:spcPct val="107000"/>
              </a:lnSpc>
              <a:spcAft>
                <a:spcPts val="800"/>
              </a:spcAft>
            </a:pPr>
            <a:r>
              <a:rPr lang="fr-FR" sz="3600" dirty="0">
                <a:solidFill>
                  <a:srgbClr val="333333"/>
                </a:solidFill>
                <a:latin typeface="Calibri" panose="020F0502020204030204" pitchFamily="34" charset="0"/>
                <a:ea typeface="Calibri" panose="020F0502020204030204" pitchFamily="34" charset="0"/>
                <a:cs typeface="Arial" panose="020B0604020202020204" pitchFamily="34" charset="0"/>
              </a:rPr>
              <a:t>*Une gouvernance efficace de la </a:t>
            </a:r>
          </a:p>
          <a:p>
            <a:pPr>
              <a:lnSpc>
                <a:spcPct val="107000"/>
              </a:lnSpc>
              <a:spcAft>
                <a:spcPts val="800"/>
              </a:spcAft>
            </a:pPr>
            <a:r>
              <a:rPr lang="fr-FR" sz="3600" dirty="0">
                <a:solidFill>
                  <a:srgbClr val="333333"/>
                </a:solidFill>
                <a:latin typeface="Calibri" panose="020F0502020204030204" pitchFamily="34" charset="0"/>
                <a:ea typeface="Calibri" panose="020F0502020204030204" pitchFamily="34" charset="0"/>
                <a:cs typeface="Arial" panose="020B0604020202020204" pitchFamily="34" charset="0"/>
              </a:rPr>
              <a:t>  Migration</a:t>
            </a:r>
            <a:endParaRPr lang="fr-FR" sz="3600" dirty="0">
              <a:latin typeface="Calibri" panose="020F0502020204030204" pitchFamily="34" charset="0"/>
              <a:ea typeface="Calibri" panose="020F0502020204030204" pitchFamily="34" charset="0"/>
              <a:cs typeface="Arial" panose="020B0604020202020204" pitchFamily="34" charset="0"/>
            </a:endParaRPr>
          </a:p>
          <a:p>
            <a:pPr indent="-90170">
              <a:lnSpc>
                <a:spcPct val="107000"/>
              </a:lnSpc>
              <a:spcAft>
                <a:spcPts val="800"/>
              </a:spcAft>
            </a:pPr>
            <a:r>
              <a:rPr lang="fr-FR" sz="3600" dirty="0">
                <a:solidFill>
                  <a:srgbClr val="333333"/>
                </a:solidFill>
                <a:latin typeface="Calibri" panose="020F0502020204030204" pitchFamily="34" charset="0"/>
                <a:ea typeface="Calibri" panose="020F0502020204030204" pitchFamily="34" charset="0"/>
                <a:cs typeface="Arial" panose="020B0604020202020204" pitchFamily="34" charset="0"/>
              </a:rPr>
              <a:t>*L’adhésion syndicale des travailleurs migrants</a:t>
            </a:r>
            <a:endParaRPr lang="fr-FR" sz="3600" dirty="0">
              <a:latin typeface="Calibri" panose="020F0502020204030204" pitchFamily="34" charset="0"/>
              <a:ea typeface="Calibri" panose="020F0502020204030204" pitchFamily="34" charset="0"/>
              <a:cs typeface="Arial" panose="020B0604020202020204" pitchFamily="34" charset="0"/>
            </a:endParaRPr>
          </a:p>
          <a:p>
            <a:pPr indent="-90170">
              <a:lnSpc>
                <a:spcPct val="107000"/>
              </a:lnSpc>
              <a:spcAft>
                <a:spcPts val="800"/>
              </a:spcAft>
            </a:pPr>
            <a:r>
              <a:rPr lang="fr-FR" sz="3600" dirty="0">
                <a:solidFill>
                  <a:srgbClr val="333333"/>
                </a:solidFill>
                <a:latin typeface="Calibri" panose="020F0502020204030204" pitchFamily="34" charset="0"/>
                <a:ea typeface="Calibri" panose="020F0502020204030204" pitchFamily="34" charset="0"/>
                <a:cs typeface="Arial" panose="020B0604020202020204" pitchFamily="34" charset="0"/>
              </a:rPr>
              <a:t>*Le renforcement des capacités des syndicalistes </a:t>
            </a:r>
            <a:endParaRPr lang="fr-FR" sz="3600" dirty="0">
              <a:latin typeface="Calibri" panose="020F0502020204030204" pitchFamily="34" charset="0"/>
              <a:ea typeface="Calibri" panose="020F0502020204030204" pitchFamily="34" charset="0"/>
              <a:cs typeface="Arial" panose="020B0604020202020204" pitchFamily="34" charset="0"/>
            </a:endParaRPr>
          </a:p>
          <a:p>
            <a:pPr indent="-90170">
              <a:lnSpc>
                <a:spcPct val="107000"/>
              </a:lnSpc>
              <a:spcAft>
                <a:spcPts val="800"/>
              </a:spcAft>
            </a:pPr>
            <a:r>
              <a:rPr lang="fr-FR" sz="3600" dirty="0">
                <a:solidFill>
                  <a:srgbClr val="333333"/>
                </a:solidFill>
                <a:latin typeface="Calibri" panose="020F0502020204030204" pitchFamily="34" charset="0"/>
                <a:ea typeface="Calibri" panose="020F0502020204030204" pitchFamily="34" charset="0"/>
                <a:cs typeface="Arial" panose="020B0604020202020204" pitchFamily="34" charset="0"/>
              </a:rPr>
              <a:t>*l’amélioration des services fournis aux migrants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90" name="Picture 2" descr="ملف:Ugtt logo.jpg - ويكيبيدي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952"/>
            <a:ext cx="2808311" cy="203449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943326"/>
            <a:ext cx="4427984" cy="2798042"/>
          </a:xfrm>
          <a:prstGeom prst="rect">
            <a:avLst/>
          </a:prstGeom>
        </p:spPr>
      </p:pic>
    </p:spTree>
    <p:extLst>
      <p:ext uri="{BB962C8B-B14F-4D97-AF65-F5344CB8AC3E}">
        <p14:creationId xmlns:p14="http://schemas.microsoft.com/office/powerpoint/2010/main" val="2038025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00" y="1556793"/>
            <a:ext cx="10212561" cy="4877425"/>
          </a:xfrm>
          <a:prstGeom prst="rect">
            <a:avLst/>
          </a:prstGeom>
        </p:spPr>
        <p:txBody>
          <a:bodyPr wrap="square">
            <a:spAutoFit/>
          </a:bodyPr>
          <a:lstStyle/>
          <a:p>
            <a:pPr algn="ctr">
              <a:lnSpc>
                <a:spcPct val="107000"/>
              </a:lnSpc>
              <a:spcAft>
                <a:spcPts val="800"/>
              </a:spcAft>
            </a:pPr>
            <a:r>
              <a:rPr lang="fr-FR" dirty="0">
                <a:solidFill>
                  <a:srgbClr val="C00000"/>
                </a:solidFill>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endParaRPr lang="fr-FR" sz="60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6600" b="1" dirty="0">
                <a:solidFill>
                  <a:srgbClr val="C00000"/>
                </a:solidFill>
                <a:latin typeface="Calibri" panose="020F0502020204030204" pitchFamily="34" charset="0"/>
                <a:ea typeface="Calibri" panose="020F0502020204030204" pitchFamily="34" charset="0"/>
                <a:cs typeface="Arial" panose="020B0604020202020204" pitchFamily="34" charset="0"/>
              </a:rPr>
              <a:t>MERCI</a:t>
            </a:r>
            <a:r>
              <a:rPr lang="fr-FR" sz="6000" dirty="0">
                <a:solidFill>
                  <a:srgbClr val="C00000"/>
                </a:solidFill>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6000" dirty="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fr-FR" sz="4000" dirty="0">
                <a:latin typeface="Calibri" panose="020F0502020204030204" pitchFamily="34" charset="0"/>
                <a:ea typeface="Calibri" panose="020F0502020204030204" pitchFamily="34" charset="0"/>
                <a:cs typeface="Arial" panose="020B0604020202020204" pitchFamily="34" charset="0"/>
              </a:rPr>
              <a:t>pour votre </a:t>
            </a:r>
          </a:p>
          <a:p>
            <a:pPr algn="ctr"/>
            <a:r>
              <a:rPr lang="fr-FR" sz="6600" b="1" dirty="0">
                <a:solidFill>
                  <a:srgbClr val="C00000"/>
                </a:solidFill>
                <a:latin typeface="Calibri" panose="020F0502020204030204" pitchFamily="34" charset="0"/>
                <a:ea typeface="Calibri" panose="020F0502020204030204" pitchFamily="34" charset="0"/>
                <a:cs typeface="Arial" panose="020B0604020202020204" pitchFamily="34" charset="0"/>
              </a:rPr>
              <a:t>Attention</a:t>
            </a:r>
            <a:endParaRPr lang="fr-FR" sz="6600" b="1" dirty="0">
              <a:solidFill>
                <a:srgbClr val="C00000"/>
              </a:solidFill>
            </a:endParaRPr>
          </a:p>
        </p:txBody>
      </p:sp>
      <p:pic>
        <p:nvPicPr>
          <p:cNvPr id="10244" name="Picture 4" descr="Le gouvernement tunisien et le syndicat UGTT signent un accord sur la  réforme du secteur public | Industri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26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978;p1075" descr="C:\Users\AMRI\Documents\LOGO\UGTT Logo.jpg"/>
          <p:cNvPicPr preferRelativeResize="0"/>
          <p:nvPr/>
        </p:nvPicPr>
        <p:blipFill>
          <a:blip r:embed="rId2" cstate="print">
            <a:alphaModFix/>
          </a:blip>
          <a:stretch>
            <a:fillRect/>
          </a:stretch>
        </p:blipFill>
        <p:spPr>
          <a:xfrm>
            <a:off x="3643306" y="357166"/>
            <a:ext cx="1797025" cy="1797025"/>
          </a:xfrm>
          <a:prstGeom prst="rect">
            <a:avLst/>
          </a:prstGeom>
          <a:noFill/>
          <a:ln>
            <a:noFill/>
          </a:ln>
        </p:spPr>
      </p:pic>
      <p:sp>
        <p:nvSpPr>
          <p:cNvPr id="1025" name="Rectangle 1"/>
          <p:cNvSpPr>
            <a:spLocks noChangeArrowheads="1"/>
          </p:cNvSpPr>
          <p:nvPr/>
        </p:nvSpPr>
        <p:spPr bwMode="auto">
          <a:xfrm>
            <a:off x="0" y="0"/>
            <a:ext cx="222849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357290" y="1643050"/>
            <a:ext cx="6429420" cy="3724096"/>
          </a:xfrm>
          <a:prstGeom prst="rect">
            <a:avLst/>
          </a:prstGeom>
        </p:spPr>
        <p:txBody>
          <a:bodyPr wrap="square">
            <a:spAutoFit/>
          </a:bodyPr>
          <a:lstStyle/>
          <a:p>
            <a:pPr lvl="0" algn="ctr" fontAlgn="base">
              <a:spcBef>
                <a:spcPct val="0"/>
              </a:spcBef>
              <a:spcAft>
                <a:spcPct val="0"/>
              </a:spcAft>
            </a:pPr>
            <a:r>
              <a:rPr lang="fr-FR" sz="5400" dirty="0">
                <a:latin typeface="Calibri" pitchFamily="34" charset="0"/>
                <a:ea typeface="Calibri" pitchFamily="34" charset="0"/>
                <a:cs typeface="Arial" pitchFamily="34" charset="0"/>
              </a:rPr>
              <a:t> </a:t>
            </a:r>
          </a:p>
          <a:p>
            <a:pPr lvl="0" algn="ctr" fontAlgn="base">
              <a:spcBef>
                <a:spcPct val="0"/>
              </a:spcBef>
              <a:spcAft>
                <a:spcPct val="0"/>
              </a:spcAft>
            </a:pPr>
            <a:r>
              <a:rPr lang="fr-FR" sz="5400" b="1" dirty="0">
                <a:latin typeface="Agency FB" pitchFamily="34" charset="0"/>
                <a:ea typeface="Calibri" pitchFamily="34" charset="0"/>
                <a:cs typeface="Arial" pitchFamily="34" charset="0"/>
              </a:rPr>
              <a:t>PLAN</a:t>
            </a:r>
            <a:r>
              <a:rPr lang="fr-FR" sz="5400" dirty="0">
                <a:latin typeface="Calibri" pitchFamily="34" charset="0"/>
                <a:ea typeface="Calibri" pitchFamily="34" charset="0"/>
                <a:cs typeface="Arial" pitchFamily="34" charset="0"/>
              </a:rPr>
              <a:t>                                   </a:t>
            </a:r>
            <a:endParaRPr lang="fr-FR" sz="5400" b="1" dirty="0">
              <a:latin typeface="Agency FB" pitchFamily="34" charset="0"/>
              <a:cs typeface="Arial" pitchFamily="34" charset="0"/>
            </a:endParaRPr>
          </a:p>
          <a:p>
            <a:pPr lvl="0" eaLnBrk="0" fontAlgn="base" hangingPunct="0">
              <a:spcBef>
                <a:spcPct val="0"/>
              </a:spcBef>
              <a:spcAft>
                <a:spcPct val="0"/>
              </a:spcAft>
            </a:pPr>
            <a:r>
              <a:rPr lang="fr-FR" sz="3200" b="1" dirty="0">
                <a:latin typeface="Calibri" pitchFamily="34" charset="0"/>
                <a:ea typeface="Calibri" pitchFamily="34" charset="0"/>
                <a:cs typeface="Arial" pitchFamily="34" charset="0"/>
              </a:rPr>
              <a:t>       1-Historique</a:t>
            </a:r>
            <a:endParaRPr lang="fr-FR" sz="3200" b="1" dirty="0">
              <a:latin typeface="Arial" pitchFamily="34" charset="0"/>
              <a:cs typeface="Arial" pitchFamily="34" charset="0"/>
            </a:endParaRPr>
          </a:p>
          <a:p>
            <a:pPr lvl="0" eaLnBrk="0" fontAlgn="base" hangingPunct="0">
              <a:spcBef>
                <a:spcPct val="0"/>
              </a:spcBef>
              <a:spcAft>
                <a:spcPct val="0"/>
              </a:spcAft>
            </a:pPr>
            <a:r>
              <a:rPr lang="fr-FR" sz="3200" b="1" dirty="0">
                <a:latin typeface="Calibri" pitchFamily="34" charset="0"/>
                <a:ea typeface="Calibri" pitchFamily="34" charset="0"/>
                <a:cs typeface="Arial" pitchFamily="34" charset="0"/>
              </a:rPr>
              <a:t>      </a:t>
            </a:r>
            <a:r>
              <a:rPr lang="fr-FR" sz="3200" b="1" dirty="0">
                <a:latin typeface="Arial" pitchFamily="34" charset="0"/>
                <a:ea typeface="Calibri" pitchFamily="34" charset="0"/>
                <a:cs typeface="Arial" pitchFamily="34" charset="0"/>
              </a:rPr>
              <a:t> 2-</a:t>
            </a:r>
            <a:r>
              <a:rPr lang="fr-FR" sz="3200" b="1" dirty="0">
                <a:latin typeface="Calibri" pitchFamily="34" charset="0"/>
                <a:ea typeface="Calibri" pitchFamily="34" charset="0"/>
                <a:cs typeface="Arial" pitchFamily="34" charset="0"/>
              </a:rPr>
              <a:t>Missions</a:t>
            </a:r>
            <a:endParaRPr lang="fr-FR" sz="3200" b="1" dirty="0">
              <a:latin typeface="Arial" pitchFamily="34" charset="0"/>
              <a:cs typeface="Arial" pitchFamily="34" charset="0"/>
            </a:endParaRPr>
          </a:p>
          <a:p>
            <a:pPr lvl="0" eaLnBrk="0" fontAlgn="base" hangingPunct="0">
              <a:spcBef>
                <a:spcPct val="0"/>
              </a:spcBef>
              <a:spcAft>
                <a:spcPct val="0"/>
              </a:spcAft>
            </a:pPr>
            <a:r>
              <a:rPr lang="fr-FR" sz="3200" b="1" dirty="0">
                <a:latin typeface="Calibri" pitchFamily="34" charset="0"/>
                <a:ea typeface="Calibri" pitchFamily="34" charset="0"/>
                <a:cs typeface="Arial" pitchFamily="34" charset="0"/>
              </a:rPr>
              <a:t>       3-Activités d’un Espace Migrants</a:t>
            </a:r>
          </a:p>
          <a:p>
            <a:pPr lvl="0" eaLnBrk="0" fontAlgn="base" hangingPunct="0">
              <a:spcBef>
                <a:spcPct val="0"/>
              </a:spcBef>
              <a:spcAft>
                <a:spcPct val="0"/>
              </a:spcAft>
            </a:pPr>
            <a:r>
              <a:rPr lang="fr-FR" sz="3200" b="1" dirty="0">
                <a:latin typeface="Arial" pitchFamily="34" charset="0"/>
                <a:ea typeface="Calibri" pitchFamily="34" charset="0"/>
                <a:cs typeface="Arial" pitchFamily="34" charset="0"/>
              </a:rPr>
              <a:t>      4-Projets de développement</a:t>
            </a:r>
            <a:r>
              <a:rPr lang="fr-FR" sz="3200" b="1" dirty="0">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978;p1075" descr="C:\Users\AMRI\Documents\LOGO\UGTT Logo.jpg"/>
          <p:cNvPicPr preferRelativeResize="0"/>
          <p:nvPr/>
        </p:nvPicPr>
        <p:blipFill>
          <a:blip r:embed="rId2" cstate="print">
            <a:alphaModFix/>
          </a:blip>
          <a:stretch>
            <a:fillRect/>
          </a:stretch>
        </p:blipFill>
        <p:spPr>
          <a:xfrm>
            <a:off x="994562" y="332656"/>
            <a:ext cx="2011339" cy="2071702"/>
          </a:xfrm>
          <a:prstGeom prst="rect">
            <a:avLst/>
          </a:prstGeom>
          <a:noFill/>
          <a:ln>
            <a:noFill/>
          </a:ln>
        </p:spPr>
      </p:pic>
      <p:sp>
        <p:nvSpPr>
          <p:cNvPr id="3" name="Rectangle 2"/>
          <p:cNvSpPr/>
          <p:nvPr/>
        </p:nvSpPr>
        <p:spPr>
          <a:xfrm>
            <a:off x="3779912" y="2930851"/>
            <a:ext cx="5364087" cy="3539430"/>
          </a:xfrm>
          <a:prstGeom prst="rect">
            <a:avLst/>
          </a:prstGeom>
        </p:spPr>
        <p:txBody>
          <a:bodyPr wrap="square">
            <a:spAutoFit/>
          </a:bodyPr>
          <a:lstStyle/>
          <a:p>
            <a:pPr algn="just"/>
            <a:r>
              <a:rPr lang="fr-FR" sz="2800" dirty="0"/>
              <a:t>L’</a:t>
            </a:r>
            <a:r>
              <a:rPr lang="fr-FR" sz="2800" b="1" dirty="0"/>
              <a:t>U</a:t>
            </a:r>
            <a:r>
              <a:rPr lang="fr-FR" sz="2800" dirty="0"/>
              <a:t>nion </a:t>
            </a:r>
            <a:r>
              <a:rPr lang="fr-FR" sz="2800" b="1" dirty="0"/>
              <a:t>G</a:t>
            </a:r>
            <a:r>
              <a:rPr lang="fr-FR" sz="2800" dirty="0"/>
              <a:t>énérale </a:t>
            </a:r>
            <a:r>
              <a:rPr lang="fr-FR" sz="2800" b="1" dirty="0"/>
              <a:t>T</a:t>
            </a:r>
            <a:r>
              <a:rPr lang="fr-FR" sz="2800" dirty="0"/>
              <a:t>unisienne de </a:t>
            </a:r>
            <a:r>
              <a:rPr lang="fr-FR" sz="2800" b="1" dirty="0"/>
              <a:t>T</a:t>
            </a:r>
            <a:r>
              <a:rPr lang="fr-FR" sz="2800" dirty="0"/>
              <a:t>ravail est engagée dans la lutte pour la protection des droits des travailleurs et travailleuses en Tunisie indépendamment de leurs nationalités, races, sexes, religions…etc.  et de leur situation administrative dans le pays.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26407"/>
            <a:ext cx="3491880" cy="2631090"/>
          </a:xfrm>
          <a:prstGeom prst="rect">
            <a:avLst/>
          </a:prstGeom>
        </p:spPr>
      </p:pic>
      <p:pic>
        <p:nvPicPr>
          <p:cNvPr id="5" name="Picture 5" descr="A group of people sitting in a room&#10;&#10;Description automatically generated with medium confidence">
            <a:extLst>
              <a:ext uri="{FF2B5EF4-FFF2-40B4-BE49-F238E27FC236}">
                <a16:creationId xmlns:a16="http://schemas.microsoft.com/office/drawing/2014/main" id="{02146CF7-F5AD-4A4E-B453-06713E15DB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2404358"/>
            <a:ext cx="3779912" cy="40659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6822" y="1124744"/>
            <a:ext cx="6315577" cy="5142177"/>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a:t>
            </a:r>
            <a:r>
              <a:rPr lang="fr-FR" sz="2400" dirty="0">
                <a:latin typeface="Calibri" panose="020F0502020204030204" pitchFamily="34" charset="0"/>
                <a:ea typeface="Calibri" panose="020F0502020204030204" pitchFamily="34" charset="0"/>
                <a:cs typeface="Arial" panose="020B0604020202020204" pitchFamily="34" charset="0"/>
              </a:rPr>
              <a:t>Organisation de Quatre ateliers en 2017 à Tunis, Médenine, Sfax et Sousse en vue de la sensibilisation des cadres syndicaux régionaux. (Pilotés par l’équipe de projet FAIR du BIT).</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 Les premiers espaces Migrants ont ouvert en 2018 dans les unions régionales de travail de Tunis et Sousse.</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 D’autres espaces ont été créés par la suite à Sfax, Médenine(2019), Jendouba et Nabeul « Espace Commun avec l’INCA »(2021).</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 Deux espaces sont en cours de création à L’</a:t>
            </a:r>
            <a:r>
              <a:rPr lang="fr-FR" sz="2400" dirty="0" err="1">
                <a:latin typeface="Calibri" panose="020F0502020204030204" pitchFamily="34" charset="0"/>
                <a:ea typeface="Calibri" panose="020F0502020204030204" pitchFamily="34" charset="0"/>
                <a:cs typeface="Arial" panose="020B0604020202020204" pitchFamily="34" charset="0"/>
              </a:rPr>
              <a:t>Ariana</a:t>
            </a:r>
            <a:r>
              <a:rPr lang="fr-FR" sz="2400" dirty="0">
                <a:latin typeface="Calibri" panose="020F0502020204030204" pitchFamily="34" charset="0"/>
                <a:ea typeface="Calibri" panose="020F0502020204030204" pitchFamily="34" charset="0"/>
                <a:cs typeface="Arial" panose="020B0604020202020204" pitchFamily="34" charset="0"/>
              </a:rPr>
              <a:t> et </a:t>
            </a:r>
            <a:r>
              <a:rPr lang="fr-FR" sz="2400" dirty="0" err="1">
                <a:latin typeface="Calibri" panose="020F0502020204030204" pitchFamily="34" charset="0"/>
                <a:ea typeface="Calibri" panose="020F0502020204030204" pitchFamily="34" charset="0"/>
                <a:cs typeface="Arial" panose="020B0604020202020204" pitchFamily="34" charset="0"/>
              </a:rPr>
              <a:t>Manouba</a:t>
            </a:r>
            <a:r>
              <a:rPr lang="fr-FR" dirty="0">
                <a:latin typeface="Calibri" panose="020F0502020204030204" pitchFamily="34" charset="0"/>
                <a:ea typeface="Calibri" panose="020F0502020204030204" pitchFamily="34" charset="0"/>
                <a:cs typeface="Arial" panose="020B0604020202020204" pitchFamily="34" charset="0"/>
              </a:rPr>
              <a:t>.</a:t>
            </a:r>
            <a:endParaRPr lang="fr-FR"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2" descr="Fichier:UGTT.png — Wikipédia"/>
          <p:cNvSpPr>
            <a:spLocks noChangeAspect="1" noChangeArrowheads="1"/>
          </p:cNvSpPr>
          <p:nvPr/>
        </p:nvSpPr>
        <p:spPr bwMode="auto">
          <a:xfrm>
            <a:off x="155575" y="-144463"/>
            <a:ext cx="1557234" cy="15572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Fichier:UGTT.png — Wikipédia"/>
          <p:cNvSpPr>
            <a:spLocks noChangeAspect="1" noChangeArrowheads="1"/>
          </p:cNvSpPr>
          <p:nvPr/>
        </p:nvSpPr>
        <p:spPr bwMode="auto">
          <a:xfrm>
            <a:off x="155574" y="-144463"/>
            <a:ext cx="1701249" cy="17012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Fichier:UGTT.png — Wikipédia"/>
          <p:cNvSpPr>
            <a:spLocks noChangeAspect="1" noChangeArrowheads="1"/>
          </p:cNvSpPr>
          <p:nvPr/>
        </p:nvSpPr>
        <p:spPr bwMode="auto">
          <a:xfrm>
            <a:off x="155575" y="-144463"/>
            <a:ext cx="909164" cy="9091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descr="ملف:Ugtt logo.jpg - ويكيبيد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1856823" cy="234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80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لف:Ugtt logo.jpg - ويكيبيد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731" y="-21668"/>
            <a:ext cx="4392488" cy="19888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04664"/>
            <a:ext cx="5364088" cy="1323439"/>
          </a:xfrm>
          <a:prstGeom prst="rect">
            <a:avLst/>
          </a:prstGeom>
        </p:spPr>
        <p:txBody>
          <a:bodyPr wrap="square">
            <a:spAutoFit/>
          </a:bodyPr>
          <a:lstStyle/>
          <a:p>
            <a:r>
              <a:rPr lang="fr-FR" sz="4000" b="1" dirty="0">
                <a:solidFill>
                  <a:schemeClr val="accent6"/>
                </a:solidFill>
              </a:rPr>
              <a:t>1-Accueil</a:t>
            </a:r>
            <a:r>
              <a:rPr lang="fr-FR" sz="2400" b="1" dirty="0">
                <a:solidFill>
                  <a:schemeClr val="accent6"/>
                </a:solidFill>
              </a:rPr>
              <a:t> </a:t>
            </a:r>
            <a:r>
              <a:rPr lang="fr-FR" sz="4000" b="1" dirty="0">
                <a:solidFill>
                  <a:schemeClr val="accent6"/>
                </a:solidFill>
              </a:rPr>
              <a:t>et Analyse </a:t>
            </a:r>
          </a:p>
          <a:p>
            <a:r>
              <a:rPr lang="fr-FR" sz="4000" b="1" dirty="0">
                <a:solidFill>
                  <a:schemeClr val="accent6"/>
                </a:solidFill>
              </a:rPr>
              <a:t>des besoins</a:t>
            </a:r>
          </a:p>
        </p:txBody>
      </p:sp>
      <p:sp>
        <p:nvSpPr>
          <p:cNvPr id="4" name="Rectangle 3"/>
          <p:cNvSpPr/>
          <p:nvPr/>
        </p:nvSpPr>
        <p:spPr>
          <a:xfrm>
            <a:off x="5868144" y="2222866"/>
            <a:ext cx="3168352" cy="923330"/>
          </a:xfrm>
          <a:prstGeom prst="rect">
            <a:avLst/>
          </a:prstGeom>
        </p:spPr>
        <p:txBody>
          <a:bodyPr wrap="square">
            <a:spAutoFit/>
          </a:bodyPr>
          <a:lstStyle/>
          <a:p>
            <a:endParaRPr lang="fr-FR" dirty="0"/>
          </a:p>
          <a:p>
            <a:endParaRPr lang="fr-FR" dirty="0"/>
          </a:p>
          <a:p>
            <a:r>
              <a:rPr lang="fr-FR" dirty="0"/>
              <a:t> </a:t>
            </a:r>
          </a:p>
        </p:txBody>
      </p:sp>
      <p:sp>
        <p:nvSpPr>
          <p:cNvPr id="5" name="Rectangle 4"/>
          <p:cNvSpPr/>
          <p:nvPr/>
        </p:nvSpPr>
        <p:spPr>
          <a:xfrm>
            <a:off x="6516216" y="3306889"/>
            <a:ext cx="1440161" cy="954107"/>
          </a:xfrm>
          <a:prstGeom prst="rect">
            <a:avLst/>
          </a:prstGeom>
        </p:spPr>
        <p:txBody>
          <a:bodyPr wrap="square">
            <a:spAutoFit/>
          </a:bodyPr>
          <a:lstStyle/>
          <a:p>
            <a:endParaRPr lang="fr-FR" sz="2800" dirty="0"/>
          </a:p>
          <a:p>
            <a:endParaRPr lang="fr-FR" sz="2800" dirty="0"/>
          </a:p>
        </p:txBody>
      </p:sp>
      <p:sp>
        <p:nvSpPr>
          <p:cNvPr id="6" name="Rectangle 5"/>
          <p:cNvSpPr/>
          <p:nvPr/>
        </p:nvSpPr>
        <p:spPr>
          <a:xfrm flipH="1">
            <a:off x="7236296" y="4509120"/>
            <a:ext cx="1800200" cy="1477328"/>
          </a:xfrm>
          <a:prstGeom prst="rect">
            <a:avLst/>
          </a:prstGeom>
        </p:spPr>
        <p:txBody>
          <a:bodyPr wrap="square">
            <a:spAutoFit/>
          </a:bodyPr>
          <a:lstStyle/>
          <a:p>
            <a:endParaRPr lang="fr-FR" dirty="0"/>
          </a:p>
          <a:p>
            <a:endParaRPr lang="fr-FR" dirty="0"/>
          </a:p>
          <a:p>
            <a:endParaRPr lang="fr-FR" dirty="0"/>
          </a:p>
          <a:p>
            <a:endParaRPr lang="fr-FR" dirty="0"/>
          </a:p>
          <a:p>
            <a:endParaRPr lang="fr-FR" dirty="0"/>
          </a:p>
        </p:txBody>
      </p:sp>
      <p:sp>
        <p:nvSpPr>
          <p:cNvPr id="7" name="Titre 6"/>
          <p:cNvSpPr>
            <a:spLocks noGrp="1"/>
          </p:cNvSpPr>
          <p:nvPr>
            <p:ph type="title"/>
          </p:nvPr>
        </p:nvSpPr>
        <p:spPr/>
        <p:txBody>
          <a:bodyPr/>
          <a:lstStyle/>
          <a:p>
            <a:endParaRPr lang="fr-FR" dirty="0"/>
          </a:p>
        </p:txBody>
      </p:sp>
      <p:pic>
        <p:nvPicPr>
          <p:cNvPr id="10" name="Espace réservé du contenu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33236" y="1846982"/>
            <a:ext cx="3854413" cy="4275695"/>
          </a:xfrm>
        </p:spPr>
      </p:pic>
      <p:pic>
        <p:nvPicPr>
          <p:cNvPr id="13" name="Picture 2"/>
          <p:cNvPicPr>
            <a:picLocks noGrp="1"/>
          </p:cNvPicPr>
          <p:nvPr>
            <p:ph sz="half" idx="2"/>
          </p:nvPr>
        </p:nvPicPr>
        <p:blipFill rotWithShape="1">
          <a:blip r:embed="rId4">
            <a:extLst>
              <a:ext uri="{28A0092B-C50C-407E-A947-70E740481C1C}">
                <a14:useLocalDpi xmlns:a14="http://schemas.microsoft.com/office/drawing/2010/main" val="0"/>
              </a:ext>
            </a:extLst>
          </a:blip>
          <a:srcRect r="3" b="24159"/>
          <a:stretch/>
        </p:blipFill>
        <p:spPr>
          <a:xfrm>
            <a:off x="4648200" y="2085739"/>
            <a:ext cx="4038600" cy="4135058"/>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spTree>
    <p:extLst>
      <p:ext uri="{BB962C8B-B14F-4D97-AF65-F5344CB8AC3E}">
        <p14:creationId xmlns:p14="http://schemas.microsoft.com/office/powerpoint/2010/main" val="456384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908720"/>
            <a:ext cx="4752528" cy="707886"/>
          </a:xfrm>
          <a:prstGeom prst="rect">
            <a:avLst/>
          </a:prstGeom>
        </p:spPr>
        <p:txBody>
          <a:bodyPr wrap="square">
            <a:spAutoFit/>
          </a:bodyPr>
          <a:lstStyle/>
          <a:p>
            <a:r>
              <a:rPr lang="fr-FR" sz="4000" b="1" dirty="0">
                <a:solidFill>
                  <a:schemeClr val="accent6"/>
                </a:solidFill>
              </a:rPr>
              <a:t>2-Orientation</a:t>
            </a:r>
          </a:p>
        </p:txBody>
      </p:sp>
      <p:sp>
        <p:nvSpPr>
          <p:cNvPr id="3" name="Titre 2"/>
          <p:cNvSpPr>
            <a:spLocks noGrp="1"/>
          </p:cNvSpPr>
          <p:nvPr>
            <p:ph type="title"/>
          </p:nvPr>
        </p:nvSpPr>
        <p:spPr>
          <a:xfrm>
            <a:off x="6200630" y="1340448"/>
            <a:ext cx="3653892" cy="458144"/>
          </a:xfrm>
        </p:spPr>
        <p:txBody>
          <a:bodyPr>
            <a:normAutofit fontScale="90000"/>
          </a:bodyPr>
          <a:lstStyle/>
          <a:p>
            <a:endParaRPr lang="fr-FR" dirty="0"/>
          </a:p>
        </p:txBody>
      </p:sp>
      <p:pic>
        <p:nvPicPr>
          <p:cNvPr id="1026"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151" y="0"/>
            <a:ext cx="2452849" cy="2011152"/>
          </a:xfrm>
          <a:prstGeom prst="rect">
            <a:avLst/>
          </a:prstGeom>
          <a:noFill/>
          <a:extLst>
            <a:ext uri="{909E8E84-426E-40DD-AFC4-6F175D3DCCD1}">
              <a14:hiddenFill xmlns:a14="http://schemas.microsoft.com/office/drawing/2010/main">
                <a:solidFill>
                  <a:srgbClr val="FFFFFF"/>
                </a:solidFill>
              </a14:hiddenFill>
            </a:ext>
          </a:extLst>
        </p:spPr>
      </p:pic>
      <p:pic>
        <p:nvPicPr>
          <p:cNvPr id="7" name="Espace réservé du contenu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2011152"/>
            <a:ext cx="4648200" cy="4412250"/>
          </a:xfrm>
        </p:spPr>
      </p:pic>
      <p:pic>
        <p:nvPicPr>
          <p:cNvPr id="8" name="Espace réservé du contenu 7"/>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4788025" y="2011152"/>
            <a:ext cx="3960440" cy="4412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3357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5194789" cy="707886"/>
          </a:xfrm>
          <a:prstGeom prst="rect">
            <a:avLst/>
          </a:prstGeom>
        </p:spPr>
        <p:txBody>
          <a:bodyPr wrap="square">
            <a:spAutoFit/>
          </a:bodyPr>
          <a:lstStyle/>
          <a:p>
            <a:r>
              <a:rPr lang="fr-FR" sz="4000" b="1" dirty="0">
                <a:solidFill>
                  <a:schemeClr val="accent6"/>
                </a:solidFill>
              </a:rPr>
              <a:t>3-Accompagnement</a:t>
            </a:r>
          </a:p>
        </p:txBody>
      </p:sp>
      <p:pic>
        <p:nvPicPr>
          <p:cNvPr id="2050"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71550"/>
            <a:ext cx="2339752" cy="19172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91" y="1026564"/>
            <a:ext cx="3600400" cy="2762476"/>
          </a:xfrm>
          <a:prstGeom prst="rect">
            <a:avLst/>
          </a:prstGeom>
        </p:spPr>
      </p:pic>
      <p:pic>
        <p:nvPicPr>
          <p:cNvPr id="6" name="Espace réservé du contenu 6"/>
          <p:cNvPicPr/>
          <p:nvPr/>
        </p:nvPicPr>
        <p:blipFill>
          <a:blip r:embed="rId4">
            <a:extLst>
              <a:ext uri="{28A0092B-C50C-407E-A947-70E740481C1C}">
                <a14:useLocalDpi xmlns:a14="http://schemas.microsoft.com/office/drawing/2010/main" val="0"/>
              </a:ext>
            </a:extLst>
          </a:blip>
          <a:stretch>
            <a:fillRect/>
          </a:stretch>
        </p:blipFill>
        <p:spPr>
          <a:xfrm>
            <a:off x="5226722" y="1988839"/>
            <a:ext cx="3155052" cy="4718685"/>
          </a:xfrm>
          <a:prstGeom prst="rect">
            <a:avLst/>
          </a:prstGeom>
          <a:ln>
            <a:noFill/>
          </a:ln>
          <a:effectLst>
            <a:outerShdw blurRad="292100" dist="139700" dir="2700000" algn="tl" rotWithShape="0">
              <a:srgbClr val="333333">
                <a:alpha val="65000"/>
              </a:srgbClr>
            </a:outerShdw>
          </a:effectLst>
        </p:spPr>
      </p:pic>
      <p:pic>
        <p:nvPicPr>
          <p:cNvPr id="7" name="Image 6"/>
          <p:cNvPicPr/>
          <p:nvPr/>
        </p:nvPicPr>
        <p:blipFill>
          <a:blip r:embed="rId5">
            <a:extLst>
              <a:ext uri="{28A0092B-C50C-407E-A947-70E740481C1C}">
                <a14:useLocalDpi xmlns:a14="http://schemas.microsoft.com/office/drawing/2010/main" val="0"/>
              </a:ext>
            </a:extLst>
          </a:blip>
          <a:stretch>
            <a:fillRect/>
          </a:stretch>
        </p:blipFill>
        <p:spPr>
          <a:xfrm>
            <a:off x="0" y="3789040"/>
            <a:ext cx="5226722" cy="2918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285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4764795" cy="707886"/>
          </a:xfrm>
          <a:prstGeom prst="rect">
            <a:avLst/>
          </a:prstGeom>
        </p:spPr>
        <p:txBody>
          <a:bodyPr wrap="square">
            <a:spAutoFit/>
          </a:bodyPr>
          <a:lstStyle/>
          <a:p>
            <a:r>
              <a:rPr lang="fr-FR" sz="4000" b="1" dirty="0">
                <a:solidFill>
                  <a:schemeClr val="accent6"/>
                </a:solidFill>
              </a:rPr>
              <a:t>4-Suivi et Clôture</a:t>
            </a:r>
          </a:p>
        </p:txBody>
      </p:sp>
      <p:pic>
        <p:nvPicPr>
          <p:cNvPr id="3074" name="Picture 2" descr="L'UGTT affirme l'annulation de la grève du secteur des fin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02" y="0"/>
            <a:ext cx="262880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8800"/>
            <a:ext cx="6336704" cy="5229200"/>
          </a:xfrm>
          <a:prstGeom prst="rect">
            <a:avLst/>
          </a:prstGeom>
        </p:spPr>
      </p:pic>
    </p:spTree>
    <p:extLst>
      <p:ext uri="{BB962C8B-B14F-4D97-AF65-F5344CB8AC3E}">
        <p14:creationId xmlns:p14="http://schemas.microsoft.com/office/powerpoint/2010/main" val="2273484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868958"/>
          </a:xfrm>
        </p:spPr>
        <p:txBody>
          <a:bodyPr/>
          <a:lstStyle/>
          <a:p>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8064" y="5013176"/>
            <a:ext cx="3384376" cy="1635678"/>
          </a:xfrm>
        </p:spPr>
      </p:pic>
      <p:sp>
        <p:nvSpPr>
          <p:cNvPr id="4" name="Espace réservé du contenu 3"/>
          <p:cNvSpPr>
            <a:spLocks noGrp="1"/>
          </p:cNvSpPr>
          <p:nvPr>
            <p:ph sz="half" idx="2"/>
          </p:nvPr>
        </p:nvSpPr>
        <p:spPr>
          <a:xfrm>
            <a:off x="3635896" y="548680"/>
            <a:ext cx="5508104" cy="5577484"/>
          </a:xfrm>
        </p:spPr>
        <p:txBody>
          <a:bodyPr>
            <a:noAutofit/>
          </a:bodyPr>
          <a:lstStyle/>
          <a:p>
            <a:pPr marL="0" indent="0">
              <a:buNone/>
            </a:pPr>
            <a:r>
              <a:rPr lang="fr-FR" sz="3200" dirty="0">
                <a:solidFill>
                  <a:schemeClr val="accent6"/>
                </a:solidFill>
              </a:rPr>
              <a:t>Autres Activités</a:t>
            </a:r>
            <a:r>
              <a:rPr lang="fr-FR" sz="2400" dirty="0"/>
              <a:t> </a:t>
            </a:r>
          </a:p>
          <a:p>
            <a:pPr marL="0" indent="0">
              <a:buNone/>
            </a:pPr>
            <a:r>
              <a:rPr lang="fr-FR" sz="2400" dirty="0"/>
              <a:t>*Les points focaux des espaces migrants ont exécutés l’enquête pilotée par le BIT à propos de l’impact du COVID sur les migrants.</a:t>
            </a:r>
          </a:p>
          <a:p>
            <a:pPr marL="0" indent="0">
              <a:buNone/>
            </a:pPr>
            <a:r>
              <a:rPr lang="fr-FR" sz="2400" dirty="0"/>
              <a:t>*Ils ont participés à la distribution des kits aux migrants (Gel, bavettes...).</a:t>
            </a:r>
          </a:p>
          <a:p>
            <a:pPr marL="0" indent="0">
              <a:buNone/>
            </a:pPr>
            <a:r>
              <a:rPr lang="fr-FR" sz="2400" dirty="0"/>
              <a:t>*Ils distribuent des colis d’alimentation durant les crises ( Juillet 2023), et à l’occasion de Ramadan en collaboration des associations de la société civile.</a:t>
            </a:r>
          </a:p>
        </p:txBody>
      </p:sp>
      <p:pic>
        <p:nvPicPr>
          <p:cNvPr id="6" name="Image 5">
            <a:extLst>
              <a:ext uri="{FF2B5EF4-FFF2-40B4-BE49-F238E27FC236}">
                <a16:creationId xmlns:a16="http://schemas.microsoft.com/office/drawing/2014/main" id="{31FCB142-7006-7E00-2816-7481268E7E84}"/>
              </a:ext>
            </a:extLst>
          </p:cNvPr>
          <p:cNvPicPr/>
          <p:nvPr/>
        </p:nvPicPr>
        <p:blipFill rotWithShape="1">
          <a:blip r:embed="rId3">
            <a:extLst>
              <a:ext uri="{28A0092B-C50C-407E-A947-70E740481C1C}">
                <a14:useLocalDpi xmlns:a14="http://schemas.microsoft.com/office/drawing/2010/main" val="0"/>
              </a:ext>
            </a:extLst>
          </a:blip>
          <a:srcRect r="4096" b="4"/>
          <a:stretch/>
        </p:blipFill>
        <p:spPr>
          <a:xfrm>
            <a:off x="0" y="0"/>
            <a:ext cx="2856865" cy="3717032"/>
          </a:xfrm>
          <a:custGeom>
            <a:avLst/>
            <a:gdLst/>
            <a:ahLst/>
            <a:cxnLst/>
            <a:rect l="l" t="t" r="r" b="b"/>
            <a:pathLst>
              <a:path w="2857499" h="4026237">
                <a:moveTo>
                  <a:pt x="0" y="0"/>
                </a:moveTo>
                <a:lnTo>
                  <a:pt x="2857499" y="0"/>
                </a:lnTo>
                <a:lnTo>
                  <a:pt x="2857499" y="4026237"/>
                </a:lnTo>
                <a:lnTo>
                  <a:pt x="0" y="3813966"/>
                </a:lnTo>
                <a:close/>
              </a:path>
            </a:pathLst>
          </a:cu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686"/>
            <a:ext cx="3655947" cy="3362114"/>
          </a:xfrm>
          <a:prstGeom prst="rect">
            <a:avLst/>
          </a:prstGeom>
        </p:spPr>
      </p:pic>
      <p:pic>
        <p:nvPicPr>
          <p:cNvPr id="1028" name="Picture 4" descr="ملف:Ugtt logo.jpg - ويكيبيدي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25990"/>
            <a:ext cx="1695686" cy="117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17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450</Words>
  <Application>Microsoft Office PowerPoint</Application>
  <PresentationFormat>Presentazione su schermo (4:3)</PresentationFormat>
  <Paragraphs>72</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Agency FB</vt:lpstr>
      <vt:lpstr>Arial</vt:lpstr>
      <vt:lpstr>Calibri</vt:lpstr>
      <vt:lpstr>Thème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ESPACES MIGRANTS UNION GENERALE TUNISIENNE DU TRAVAIL</dc:title>
  <dc:creator>Utilisateur Windows</dc:creator>
  <cp:lastModifiedBy>SERGIO BASSOLI</cp:lastModifiedBy>
  <cp:revision>67</cp:revision>
  <dcterms:created xsi:type="dcterms:W3CDTF">2023-11-14T10:57:08Z</dcterms:created>
  <dcterms:modified xsi:type="dcterms:W3CDTF">2023-11-23T12:04:43Z</dcterms:modified>
</cp:coreProperties>
</file>